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2BF"/>
    <a:srgbClr val="DF5E5E"/>
    <a:srgbClr val="98D0BC"/>
    <a:srgbClr val="492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944" y="1878914"/>
            <a:ext cx="4888112" cy="3624419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44" y="5613402"/>
            <a:ext cx="4888112" cy="19811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4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6195762"/>
            <a:ext cx="5829993" cy="11723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419" y="1008599"/>
            <a:ext cx="5525174" cy="464264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7379274"/>
            <a:ext cx="5830004" cy="985793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3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80534"/>
            <a:ext cx="5830004" cy="495046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073630"/>
            <a:ext cx="5830004" cy="2291438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5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1260405"/>
            <a:ext cx="5232798" cy="394321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5214491"/>
            <a:ext cx="4923168" cy="8591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316263"/>
            <a:ext cx="5830004" cy="20526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3220" y="1282463"/>
            <a:ext cx="410166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7598" y="4506689"/>
            <a:ext cx="415231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0240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3089266"/>
            <a:ext cx="5830004" cy="362820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734484"/>
            <a:ext cx="5830004" cy="164759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85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3999" y="880533"/>
            <a:ext cx="5830004" cy="23184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3998" y="3419135"/>
            <a:ext cx="1855674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3998" y="4251515"/>
            <a:ext cx="1855674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4469" y="3419135"/>
            <a:ext cx="1851481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259" y="4251515"/>
            <a:ext cx="1858135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3419135"/>
            <a:ext cx="1859022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4981" y="4251515"/>
            <a:ext cx="1859022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60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3999" y="882226"/>
            <a:ext cx="5830004" cy="23167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3999" y="6073629"/>
            <a:ext cx="1854230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3999" y="3419135"/>
            <a:ext cx="1854230" cy="2201333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3999" y="6906008"/>
            <a:ext cx="1854230" cy="145905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52" y="6073629"/>
            <a:ext cx="1857278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98258" y="3419135"/>
            <a:ext cx="1858136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906007"/>
            <a:ext cx="1858136" cy="145906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6073629"/>
            <a:ext cx="1856633" cy="83237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84981" y="3419135"/>
            <a:ext cx="1859022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10" y="6906004"/>
            <a:ext cx="1859093" cy="145906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97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3419137"/>
            <a:ext cx="5830004" cy="494593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0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80537"/>
            <a:ext cx="1436246" cy="748453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880537"/>
            <a:ext cx="4308032" cy="748453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419135"/>
            <a:ext cx="5829653" cy="49459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2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1196815"/>
            <a:ext cx="5822861" cy="3953183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8" y="5282996"/>
            <a:ext cx="5822861" cy="1976264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7" y="3419135"/>
            <a:ext cx="2872140" cy="49459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471862" y="3419135"/>
            <a:ext cx="2871788" cy="49459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1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809" y="3424804"/>
            <a:ext cx="2741330" cy="98221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3998" y="4407019"/>
            <a:ext cx="2872140" cy="395804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7988" y="3424804"/>
            <a:ext cx="2746015" cy="98221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471863" y="4407019"/>
            <a:ext cx="2871788" cy="395804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8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5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80533"/>
            <a:ext cx="2213825" cy="292247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56410" y="880535"/>
            <a:ext cx="3487592" cy="74845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3803009"/>
            <a:ext cx="2213825" cy="456205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6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80533"/>
            <a:ext cx="3097214" cy="2922478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53203" y="880535"/>
            <a:ext cx="2254388" cy="7484533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09" y="3803011"/>
            <a:ext cx="3097203" cy="456205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4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6858002" cy="990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999" y="893416"/>
            <a:ext cx="5830004" cy="2305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3419137"/>
            <a:ext cx="5830004" cy="494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90" y="849806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999" y="8498066"/>
            <a:ext cx="37534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8498066"/>
            <a:ext cx="42987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kumimoji="1"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kumimoji="1"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DD2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8D7047E-A960-BA1D-20C8-7CA3CF820A67}"/>
              </a:ext>
            </a:extLst>
          </p:cNvPr>
          <p:cNvSpPr/>
          <p:nvPr/>
        </p:nvSpPr>
        <p:spPr>
          <a:xfrm>
            <a:off x="228600" y="228600"/>
            <a:ext cx="6355080" cy="9387840"/>
          </a:xfrm>
          <a:prstGeom prst="roundRect">
            <a:avLst>
              <a:gd name="adj" fmla="val 4916"/>
            </a:avLst>
          </a:prstGeom>
          <a:noFill/>
          <a:ln w="38100">
            <a:solidFill>
              <a:srgbClr val="492F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79FB0F-9D64-3FA6-E3F2-261552730768}"/>
              </a:ext>
            </a:extLst>
          </p:cNvPr>
          <p:cNvSpPr/>
          <p:nvPr/>
        </p:nvSpPr>
        <p:spPr>
          <a:xfrm>
            <a:off x="497477" y="4252274"/>
            <a:ext cx="5814060" cy="38989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FFBF76-EF17-6118-DC67-EED899AC3568}"/>
              </a:ext>
            </a:extLst>
          </p:cNvPr>
          <p:cNvSpPr txBox="1"/>
          <p:nvPr/>
        </p:nvSpPr>
        <p:spPr>
          <a:xfrm>
            <a:off x="474617" y="2628753"/>
            <a:ext cx="5836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「</a:t>
            </a:r>
            <a:r>
              <a:rPr kumimoji="1" lang="en-US" altLang="ja-JP" sz="3600" b="1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PCA</a:t>
            </a:r>
            <a:r>
              <a:rPr kumimoji="1" lang="ja-JP" altLang="en-US" sz="3600" b="1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ポンプを安全に利用するために」</a:t>
            </a:r>
            <a:r>
              <a:rPr kumimoji="1" lang="ja-JP" altLang="en-US" sz="2800" b="1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の動画配信のご案内</a:t>
            </a:r>
            <a:endParaRPr kumimoji="1" lang="en-US" altLang="ja-JP" sz="2800" b="1" dirty="0">
              <a:solidFill>
                <a:srgbClr val="492F1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F6B58DB-A3E5-ED7E-11D8-362C29033684}"/>
              </a:ext>
            </a:extLst>
          </p:cNvPr>
          <p:cNvCxnSpPr>
            <a:cxnSpLocks/>
          </p:cNvCxnSpPr>
          <p:nvPr/>
        </p:nvCxnSpPr>
        <p:spPr>
          <a:xfrm>
            <a:off x="487680" y="4036736"/>
            <a:ext cx="5806440" cy="0"/>
          </a:xfrm>
          <a:prstGeom prst="line">
            <a:avLst/>
          </a:prstGeom>
          <a:ln w="95250" cmpd="thickThin">
            <a:solidFill>
              <a:srgbClr val="492F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413D0D2-71AA-2533-2A7D-CAA8F677F8A3}"/>
              </a:ext>
            </a:extLst>
          </p:cNvPr>
          <p:cNvGrpSpPr/>
          <p:nvPr/>
        </p:nvGrpSpPr>
        <p:grpSpPr>
          <a:xfrm>
            <a:off x="914400" y="0"/>
            <a:ext cx="1112520" cy="2392680"/>
            <a:chOff x="914400" y="0"/>
            <a:chExt cx="1112520" cy="1576675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1B2D913-E326-5BAA-6490-C043ED8D9DD0}"/>
                </a:ext>
              </a:extLst>
            </p:cNvPr>
            <p:cNvSpPr/>
            <p:nvPr/>
          </p:nvSpPr>
          <p:spPr>
            <a:xfrm>
              <a:off x="914400" y="0"/>
              <a:ext cx="1112520" cy="12293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矢印: 山形 11">
              <a:extLst>
                <a:ext uri="{FF2B5EF4-FFF2-40B4-BE49-F238E27FC236}">
                  <a16:creationId xmlns:a16="http://schemas.microsoft.com/office/drawing/2014/main" id="{1BEB59FC-1909-A67F-3F24-B357CCFEEC7B}"/>
                </a:ext>
              </a:extLst>
            </p:cNvPr>
            <p:cNvSpPr/>
            <p:nvPr/>
          </p:nvSpPr>
          <p:spPr>
            <a:xfrm rot="16200000">
              <a:off x="905842" y="455598"/>
              <a:ext cx="1129635" cy="1112520"/>
            </a:xfrm>
            <a:prstGeom prst="chevron">
              <a:avLst>
                <a:gd name="adj" fmla="val 2534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楕円 14">
            <a:extLst>
              <a:ext uri="{FF2B5EF4-FFF2-40B4-BE49-F238E27FC236}">
                <a16:creationId xmlns:a16="http://schemas.microsoft.com/office/drawing/2014/main" id="{31A2325E-A86B-3FCE-E93D-232ACD93321E}"/>
              </a:ext>
            </a:extLst>
          </p:cNvPr>
          <p:cNvSpPr/>
          <p:nvPr/>
        </p:nvSpPr>
        <p:spPr>
          <a:xfrm>
            <a:off x="723899" y="441564"/>
            <a:ext cx="1493520" cy="14066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760FCF7-4583-E9AB-2998-489282CFF59F}"/>
              </a:ext>
            </a:extLst>
          </p:cNvPr>
          <p:cNvSpPr/>
          <p:nvPr/>
        </p:nvSpPr>
        <p:spPr>
          <a:xfrm>
            <a:off x="819149" y="556468"/>
            <a:ext cx="1303020" cy="11872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BA8124A-6CD0-E8AC-8510-CC16A8D05445}"/>
              </a:ext>
            </a:extLst>
          </p:cNvPr>
          <p:cNvSpPr txBox="1"/>
          <p:nvPr/>
        </p:nvSpPr>
        <p:spPr>
          <a:xfrm>
            <a:off x="819149" y="824149"/>
            <a:ext cx="13030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2022</a:t>
            </a:r>
            <a:r>
              <a:rPr kumimoji="1" lang="ja-JP" altLang="en-US" sz="11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年度</a:t>
            </a:r>
            <a:endParaRPr kumimoji="1" lang="en-US" altLang="ja-JP" sz="1100" dirty="0">
              <a:solidFill>
                <a:srgbClr val="492F1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大阪府訪問看護</a:t>
            </a:r>
            <a:endParaRPr kumimoji="1" lang="en-US" altLang="ja-JP" sz="1100" dirty="0">
              <a:solidFill>
                <a:srgbClr val="492F1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実践研修事業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E33738-6D9F-047E-43AA-94978B8809D4}"/>
              </a:ext>
            </a:extLst>
          </p:cNvPr>
          <p:cNvSpPr txBox="1"/>
          <p:nvPr/>
        </p:nvSpPr>
        <p:spPr>
          <a:xfrm>
            <a:off x="844295" y="1768990"/>
            <a:ext cx="1253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3">
                    <a:lumMod val="75000"/>
                  </a:schemeClr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教育ｽﾃｰｼｮﾝ事業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EA5CE8F-EEB6-7844-02D3-0352E79012E1}"/>
              </a:ext>
            </a:extLst>
          </p:cNvPr>
          <p:cNvSpPr txBox="1"/>
          <p:nvPr/>
        </p:nvSpPr>
        <p:spPr>
          <a:xfrm>
            <a:off x="770709" y="4505412"/>
            <a:ext cx="5417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PCA</a:t>
            </a:r>
            <a:r>
              <a:rPr kumimoji="1" lang="ja-JP" altLang="en-US" b="1" dirty="0">
                <a:solidFill>
                  <a:srgbClr val="FF000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ポンプの知りたい情報満載！</a:t>
            </a:r>
            <a:endParaRPr kumimoji="1" lang="en-US" altLang="ja-JP" b="1" dirty="0">
              <a:solidFill>
                <a:srgbClr val="FF000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r>
              <a:rPr kumimoji="1" lang="ja-JP" altLang="en-US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〇</a:t>
            </a:r>
            <a:r>
              <a:rPr kumimoji="1" lang="en-US" altLang="ja-JP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PCA</a:t>
            </a:r>
            <a:r>
              <a:rPr kumimoji="1" lang="ja-JP" altLang="en-US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ポンプの種類、導入時の業務内容</a:t>
            </a:r>
            <a:endParaRPr kumimoji="1" lang="en-US" altLang="ja-JP" sz="1600" dirty="0">
              <a:solidFill>
                <a:srgbClr val="492F1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r>
              <a:rPr kumimoji="1" lang="ja-JP" altLang="en-US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〇在宅で処方できる医療用麻薬</a:t>
            </a:r>
          </a:p>
          <a:p>
            <a:r>
              <a:rPr kumimoji="1" lang="ja-JP" altLang="en-US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〇持続皮下注の方法・注意点</a:t>
            </a:r>
            <a:endParaRPr kumimoji="1" lang="en-US" altLang="ja-JP" sz="1600" dirty="0">
              <a:solidFill>
                <a:srgbClr val="492F1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r>
              <a:rPr kumimoji="1" lang="ja-JP" altLang="en-US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〇</a:t>
            </a:r>
            <a:r>
              <a:rPr kumimoji="1" lang="en-US" altLang="ja-JP" sz="1600" dirty="0" err="1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CADD_Solis</a:t>
            </a:r>
            <a:r>
              <a:rPr kumimoji="1" lang="ja-JP" altLang="en-US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の操作方法、など</a:t>
            </a:r>
            <a:r>
              <a:rPr kumimoji="1" lang="en-US" altLang="ja-JP" sz="16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…</a:t>
            </a:r>
          </a:p>
          <a:p>
            <a:r>
              <a:rPr kumimoji="1" lang="ja-JP" altLang="en-US" sz="2800" dirty="0">
                <a:solidFill>
                  <a:srgbClr val="DF5E5E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期間限定で</a:t>
            </a:r>
            <a:r>
              <a:rPr kumimoji="1" lang="en-US" altLang="ja-JP" sz="2800" dirty="0" err="1">
                <a:solidFill>
                  <a:srgbClr val="DF5E5E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Youtube</a:t>
            </a:r>
            <a:r>
              <a:rPr kumimoji="1" lang="ja-JP" altLang="en-US" sz="2800" dirty="0">
                <a:solidFill>
                  <a:srgbClr val="DF5E5E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配信します</a:t>
            </a:r>
            <a:endParaRPr kumimoji="1" lang="en-US" altLang="ja-JP" sz="2800" dirty="0">
              <a:solidFill>
                <a:srgbClr val="DF5E5E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endParaRPr kumimoji="1" lang="en-US" altLang="ja-JP" sz="1600" dirty="0">
              <a:solidFill>
                <a:srgbClr val="492F1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2E07A2-D544-0618-72DE-847A27377137}"/>
              </a:ext>
            </a:extLst>
          </p:cNvPr>
          <p:cNvSpPr txBox="1"/>
          <p:nvPr/>
        </p:nvSpPr>
        <p:spPr>
          <a:xfrm>
            <a:off x="819148" y="7092035"/>
            <a:ext cx="35866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【</a:t>
            </a:r>
            <a:r>
              <a:rPr kumimoji="1" lang="ja-JP" altLang="en-US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視聴方法</a:t>
            </a:r>
            <a:r>
              <a:rPr kumimoji="1" lang="en-US" altLang="ja-JP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お手持ちのスマートフォンやタブレット等で右の</a:t>
            </a:r>
            <a:r>
              <a:rPr kumimoji="1" lang="en-US" altLang="ja-JP" sz="1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QR</a:t>
            </a:r>
          </a:p>
          <a:p>
            <a:r>
              <a:rPr kumimoji="1" lang="ja-JP" altLang="en-US" sz="1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コード読み取り、必要事項を入力して下さい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D9239A1-0185-1F75-5CCC-EF405BBDA392}"/>
              </a:ext>
            </a:extLst>
          </p:cNvPr>
          <p:cNvSpPr txBox="1"/>
          <p:nvPr/>
        </p:nvSpPr>
        <p:spPr>
          <a:xfrm>
            <a:off x="710836" y="6215743"/>
            <a:ext cx="5376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視聴期間：</a:t>
            </a:r>
            <a:r>
              <a:rPr kumimoji="1" lang="en-US" altLang="ja-JP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8</a:t>
            </a:r>
            <a:r>
              <a:rPr kumimoji="1" lang="ja-JP" altLang="en-US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月</a:t>
            </a:r>
            <a:r>
              <a:rPr kumimoji="1" lang="en-US" altLang="ja-JP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3</a:t>
            </a:r>
            <a:r>
              <a:rPr kumimoji="1" lang="ja-JP" altLang="en-US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日～</a:t>
            </a:r>
            <a:r>
              <a:rPr kumimoji="1" lang="en-US" altLang="ja-JP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9</a:t>
            </a:r>
            <a:r>
              <a:rPr kumimoji="1" lang="ja-JP" altLang="en-US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月</a:t>
            </a:r>
            <a:r>
              <a:rPr kumimoji="1" lang="en-US" altLang="ja-JP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30</a:t>
            </a:r>
            <a:r>
              <a:rPr kumimoji="1" lang="ja-JP" altLang="en-US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日 </a:t>
            </a:r>
            <a:r>
              <a:rPr kumimoji="1" lang="en-US" altLang="ja-JP" sz="2400" dirty="0">
                <a:solidFill>
                  <a:srgbClr val="492F10"/>
                </a:solidFill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17:00</a:t>
            </a:r>
            <a:endParaRPr kumimoji="1" lang="ja-JP" altLang="en-US" sz="2400" dirty="0">
              <a:solidFill>
                <a:srgbClr val="492F10"/>
              </a:solidFill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DE469E0-2A0F-2DFB-E780-E3D65D3982D6}"/>
              </a:ext>
            </a:extLst>
          </p:cNvPr>
          <p:cNvSpPr/>
          <p:nvPr/>
        </p:nvSpPr>
        <p:spPr>
          <a:xfrm>
            <a:off x="710836" y="6691925"/>
            <a:ext cx="5076010" cy="161649"/>
          </a:xfrm>
          <a:prstGeom prst="rect">
            <a:avLst/>
          </a:prstGeom>
          <a:solidFill>
            <a:srgbClr val="98D0BC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991A1AD9-F801-A929-90F4-AEF9D5B85AD5}"/>
              </a:ext>
            </a:extLst>
          </p:cNvPr>
          <p:cNvCxnSpPr>
            <a:cxnSpLocks/>
          </p:cNvCxnSpPr>
          <p:nvPr/>
        </p:nvCxnSpPr>
        <p:spPr>
          <a:xfrm>
            <a:off x="487680" y="8395376"/>
            <a:ext cx="5806440" cy="0"/>
          </a:xfrm>
          <a:prstGeom prst="line">
            <a:avLst/>
          </a:prstGeom>
          <a:ln w="95250" cmpd="thickThin">
            <a:solidFill>
              <a:srgbClr val="492F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0A60FA2-D8D7-9F48-9CD0-246CF7BB37E1}"/>
              </a:ext>
            </a:extLst>
          </p:cNvPr>
          <p:cNvSpPr txBox="1"/>
          <p:nvPr/>
        </p:nvSpPr>
        <p:spPr>
          <a:xfrm>
            <a:off x="518161" y="8725989"/>
            <a:ext cx="580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堺ブロック　教育ステーション　シンシア訪問看護ステーション　梅川　　　　　　　　お問い合わせ　：</a:t>
            </a:r>
            <a:r>
              <a:rPr kumimoji="1" lang="en-US" altLang="ja-JP" sz="1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072</a:t>
            </a:r>
            <a:r>
              <a:rPr kumimoji="1" lang="ja-JP" altLang="en-US" sz="1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ｰ</a:t>
            </a:r>
            <a:r>
              <a:rPr kumimoji="1" lang="en-US" altLang="ja-JP" sz="1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260-1233</a:t>
            </a:r>
            <a:endParaRPr kumimoji="1" lang="ja-JP" altLang="en-US" sz="16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CFFCB62-2563-254D-62BD-C5836DD8D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780" y="574719"/>
            <a:ext cx="1621533" cy="1702397"/>
          </a:xfrm>
          <a:prstGeom prst="ellipse">
            <a:avLst/>
          </a:prstGeom>
          <a:ln w="190500" cap="rnd">
            <a:solidFill>
              <a:srgbClr val="FDD2BF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34366826-3D58-126D-C2FF-569629947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727" y="6959929"/>
            <a:ext cx="1113586" cy="111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589303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522</TotalTime>
  <Words>129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 Semibold</vt:lpstr>
      <vt:lpstr>Arial</vt:lpstr>
      <vt:lpstr>Tw Cen MT</vt:lpstr>
      <vt:lpstr>しずく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2021年度大阪府訪問看護実践研修事業教育ステーション事業  「がん薬物療法を受ける患者を在宅療養で支えるために必要な知識」</dc:title>
  <dc:creator>しらさか まさこ</dc:creator>
  <cp:lastModifiedBy>umekawa yukako</cp:lastModifiedBy>
  <cp:revision>24</cp:revision>
  <cp:lastPrinted>2021-11-24T06:14:23Z</cp:lastPrinted>
  <dcterms:created xsi:type="dcterms:W3CDTF">2021-11-10T07:19:59Z</dcterms:created>
  <dcterms:modified xsi:type="dcterms:W3CDTF">2022-08-01T06:22:13Z</dcterms:modified>
</cp:coreProperties>
</file>