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7561263" cy="10693400"/>
  <p:notesSz cx="6735763" cy="9866313"/>
  <p:defaultTextStyle>
    <a:defPPr>
      <a:defRPr lang="ja-JP"/>
    </a:defPPr>
    <a:lvl1pPr marL="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79">
          <p15:clr>
            <a:srgbClr val="A4A3A4"/>
          </p15:clr>
        </p15:guide>
        <p15:guide id="2" orient="horz" pos="6725">
          <p15:clr>
            <a:srgbClr val="A4A3A4"/>
          </p15:clr>
        </p15:guide>
        <p15:guide id="3" orient="horz" pos="3368">
          <p15:clr>
            <a:srgbClr val="A4A3A4"/>
          </p15:clr>
        </p15:guide>
        <p15:guide id="4" orient="horz" pos="11">
          <p15:clr>
            <a:srgbClr val="A4A3A4"/>
          </p15:clr>
        </p15:guide>
        <p15:guide id="5" orient="horz" pos="1145">
          <p15:clr>
            <a:srgbClr val="A4A3A4"/>
          </p15:clr>
        </p15:guide>
        <p15:guide id="6" orient="horz" pos="4457">
          <p15:clr>
            <a:srgbClr val="A4A3A4"/>
          </p15:clr>
        </p15:guide>
        <p15:guide id="7" orient="horz" pos="5591">
          <p15:clr>
            <a:srgbClr val="A4A3A4"/>
          </p15:clr>
        </p15:guide>
        <p15:guide id="8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4C"/>
    <a:srgbClr val="B9F8D3"/>
    <a:srgbClr val="FFFBE7"/>
    <a:srgbClr val="40DEFE"/>
    <a:srgbClr val="E78EA9"/>
    <a:srgbClr val="FCD5FF"/>
    <a:srgbClr val="FFBDF7"/>
    <a:srgbClr val="FFBDE7"/>
    <a:srgbClr val="FFC9EC"/>
    <a:srgbClr val="FFD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0" autoAdjust="0"/>
    <p:restoredTop sz="94660"/>
  </p:normalViewPr>
  <p:slideViewPr>
    <p:cSldViewPr snapToGrid="0" showGuides="1">
      <p:cViewPr varScale="1">
        <p:scale>
          <a:sx n="60" d="100"/>
          <a:sy n="60" d="100"/>
        </p:scale>
        <p:origin x="1923" y="39"/>
      </p:cViewPr>
      <p:guideLst>
        <p:guide orient="horz" pos="2279"/>
        <p:guide orient="horz" pos="6725"/>
        <p:guide orient="horz" pos="3368"/>
        <p:guide orient="horz" pos="11"/>
        <p:guide orient="horz" pos="1145"/>
        <p:guide orient="horz" pos="4457"/>
        <p:guide orient="horz" pos="5591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5F3F06-A6EE-4DAC-8ECB-6355CFD9E179}" type="datetimeFigureOut">
              <a:rPr kumimoji="1" lang="ja-JP" altLang="en-US" smtClean="0"/>
              <a:t>2022/8/23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58988" y="739775"/>
            <a:ext cx="261778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E6BD16-8672-40AA-B7FA-A2818127F2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1436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E6BD16-8672-40AA-B7FA-A2818127F2E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7974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スライド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図プレースホルダー 18"/>
          <p:cNvSpPr>
            <a:spLocks noGrp="1"/>
          </p:cNvSpPr>
          <p:nvPr>
            <p:ph type="pic" sz="quarter" idx="10" hasCustomPrompt="1"/>
          </p:nvPr>
        </p:nvSpPr>
        <p:spPr>
          <a:xfrm>
            <a:off x="2686050" y="6365684"/>
            <a:ext cx="982663" cy="1055688"/>
          </a:xfrm>
          <a:blipFill dpi="0" rotWithShape="1">
            <a:blip r:embed="rId2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tile tx="0" ty="0" sx="100000" sy="100000" flip="none" algn="tl"/>
          </a:blipFill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rgbClr val="FF0000"/>
                </a:solidFill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</p:spTree>
    <p:extLst>
      <p:ext uri="{BB962C8B-B14F-4D97-AF65-F5344CB8AC3E}">
        <p14:creationId xmlns:p14="http://schemas.microsoft.com/office/powerpoint/2010/main" val="4283720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0582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002CC-54D3-4BBF-8CEB-8309D6CEE2ED}" type="datetimeFigureOut">
              <a:rPr kumimoji="1" lang="ja-JP" altLang="en-US" smtClean="0"/>
              <a:t>2022/8/23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F4CAD-6871-4092-90C1-3F5AE55B89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1071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8064" y="428232"/>
            <a:ext cx="6805137" cy="1782234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4" y="2495127"/>
            <a:ext cx="6805137" cy="7057150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8064" y="9911200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D7F4BE5E-49AD-4A1F-899F-27EDDE3EAFD8}" type="datetimeFigureOut">
              <a:rPr lang="ja-JP" altLang="en-US" smtClean="0"/>
              <a:pPr/>
              <a:t>2022/8/23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83432" y="9911200"/>
            <a:ext cx="2394400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18906" y="9911200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332BD8D6-8B9A-449D-A6F9-F5811F654A4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19694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</p:sldLayoutIdLst>
  <p:txStyles>
    <p:titleStyle>
      <a:lvl1pPr algn="ctr" defTabSz="1043056" rtl="0" eaLnBrk="1" latinLnBrk="0" hangingPunct="1">
        <a:spcBef>
          <a:spcPct val="0"/>
        </a:spcBef>
        <a:buNone/>
        <a:defRPr kumimoji="1" sz="50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37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itchFamily="34" charset="0"/>
        <a:buChar char="–"/>
        <a:defRPr kumimoji="1" sz="3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7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itchFamily="34" charset="0"/>
        <a:buChar char="–"/>
        <a:defRPr kumimoji="1" sz="23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itchFamily="34" charset="0"/>
        <a:buChar char="»"/>
        <a:defRPr kumimoji="1" sz="23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DE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ECC340CA-7E60-22E2-7C9A-C2EF7473E468}"/>
              </a:ext>
            </a:extLst>
          </p:cNvPr>
          <p:cNvSpPr/>
          <p:nvPr/>
        </p:nvSpPr>
        <p:spPr>
          <a:xfrm>
            <a:off x="185103" y="460469"/>
            <a:ext cx="7191057" cy="10070371"/>
          </a:xfrm>
          <a:prstGeom prst="roundRect">
            <a:avLst>
              <a:gd name="adj" fmla="val 171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object 2">
            <a:extLst>
              <a:ext uri="{FF2B5EF4-FFF2-40B4-BE49-F238E27FC236}">
                <a16:creationId xmlns:a16="http://schemas.microsoft.com/office/drawing/2014/main" id="{C06A7B80-0946-FAFF-78B7-BC7A3BAB1A6F}"/>
              </a:ext>
            </a:extLst>
          </p:cNvPr>
          <p:cNvSpPr txBox="1"/>
          <p:nvPr/>
        </p:nvSpPr>
        <p:spPr>
          <a:xfrm>
            <a:off x="3152421" y="222233"/>
            <a:ext cx="4240117" cy="1744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0"/>
              </a:spcBef>
              <a:tabLst>
                <a:tab pos="706120" algn="l"/>
              </a:tabLst>
            </a:pPr>
            <a:r>
              <a:rPr lang="en-US" altLang="ja-JP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P創英角ｺﾞｼｯｸUB"/>
              </a:rPr>
              <a:t>2022</a:t>
            </a:r>
            <a:r>
              <a:rPr lang="ja-JP" alt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P創英角ｺﾞｼｯｸUB"/>
              </a:rPr>
              <a:t>年大阪府訪問看護実践研修事業　教育ステーション事業</a:t>
            </a:r>
            <a:endParaRPr sz="1050" dirty="0">
              <a:solidFill>
                <a:schemeClr val="tx1">
                  <a:lumMod val="65000"/>
                  <a:lumOff val="3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HGP創英角ｺﾞｼｯｸUB"/>
            </a:endParaRPr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C14AC051-2B4F-0E2C-0FC6-B343183E53F0}"/>
              </a:ext>
            </a:extLst>
          </p:cNvPr>
          <p:cNvGrpSpPr/>
          <p:nvPr/>
        </p:nvGrpSpPr>
        <p:grpSpPr>
          <a:xfrm>
            <a:off x="405503" y="640032"/>
            <a:ext cx="4295458" cy="653281"/>
            <a:chOff x="2958782" y="384572"/>
            <a:chExt cx="4295458" cy="701040"/>
          </a:xfrm>
        </p:grpSpPr>
        <p:grpSp>
          <p:nvGrpSpPr>
            <p:cNvPr id="12" name="グループ化 11">
              <a:extLst>
                <a:ext uri="{FF2B5EF4-FFF2-40B4-BE49-F238E27FC236}">
                  <a16:creationId xmlns:a16="http://schemas.microsoft.com/office/drawing/2014/main" id="{B525FAD1-A2CE-0193-47AE-D19F82773066}"/>
                </a:ext>
              </a:extLst>
            </p:cNvPr>
            <p:cNvGrpSpPr/>
            <p:nvPr/>
          </p:nvGrpSpPr>
          <p:grpSpPr>
            <a:xfrm>
              <a:off x="2958782" y="384572"/>
              <a:ext cx="4295458" cy="701040"/>
              <a:chOff x="2958782" y="548640"/>
              <a:chExt cx="4295458" cy="899160"/>
            </a:xfrm>
          </p:grpSpPr>
          <p:sp>
            <p:nvSpPr>
              <p:cNvPr id="10" name="吹き出し: 角を丸めた四角形 9">
                <a:extLst>
                  <a:ext uri="{FF2B5EF4-FFF2-40B4-BE49-F238E27FC236}">
                    <a16:creationId xmlns:a16="http://schemas.microsoft.com/office/drawing/2014/main" id="{C8E92E66-620E-E676-7147-C0B854A1CBF6}"/>
                  </a:ext>
                </a:extLst>
              </p:cNvPr>
              <p:cNvSpPr/>
              <p:nvPr/>
            </p:nvSpPr>
            <p:spPr>
              <a:xfrm>
                <a:off x="4602480" y="548640"/>
                <a:ext cx="2651760" cy="892393"/>
              </a:xfrm>
              <a:prstGeom prst="wedgeRoundRectCallout">
                <a:avLst>
                  <a:gd name="adj1" fmla="val 37213"/>
                  <a:gd name="adj2" fmla="val 75009"/>
                  <a:gd name="adj3" fmla="val 16667"/>
                </a:avLst>
              </a:prstGeom>
              <a:solidFill>
                <a:srgbClr val="B9F8D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" name="四角形: 角を丸くする 10">
                <a:extLst>
                  <a:ext uri="{FF2B5EF4-FFF2-40B4-BE49-F238E27FC236}">
                    <a16:creationId xmlns:a16="http://schemas.microsoft.com/office/drawing/2014/main" id="{97570204-569B-69BF-AB16-06DF9E4D43BC}"/>
                  </a:ext>
                </a:extLst>
              </p:cNvPr>
              <p:cNvSpPr/>
              <p:nvPr/>
            </p:nvSpPr>
            <p:spPr>
              <a:xfrm>
                <a:off x="2958782" y="548640"/>
                <a:ext cx="3167698" cy="899160"/>
              </a:xfrm>
              <a:prstGeom prst="roundRect">
                <a:avLst/>
              </a:prstGeom>
              <a:solidFill>
                <a:srgbClr val="B9F8D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89082048-C524-8EFE-4A1C-60C81376CED1}"/>
                </a:ext>
              </a:extLst>
            </p:cNvPr>
            <p:cNvSpPr txBox="1"/>
            <p:nvPr/>
          </p:nvSpPr>
          <p:spPr>
            <a:xfrm>
              <a:off x="2958782" y="547788"/>
              <a:ext cx="40820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kumimoji="1" lang="ja-JP" altLang="en-US" sz="1800" dirty="0">
                  <a:solidFill>
                    <a:schemeClr val="bg2">
                      <a:lumMod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Noto Mono" panose="020B0609030804020204" pitchFamily="49" charset="0"/>
                </a:rPr>
                <a:t>頑張ったことの共有から始めよう！</a:t>
              </a:r>
            </a:p>
          </p:txBody>
        </p:sp>
      </p:grpSp>
      <p:sp>
        <p:nvSpPr>
          <p:cNvPr id="25" name="四角形: 角を丸くする 24">
            <a:extLst>
              <a:ext uri="{FF2B5EF4-FFF2-40B4-BE49-F238E27FC236}">
                <a16:creationId xmlns:a16="http://schemas.microsoft.com/office/drawing/2014/main" id="{B91A2A60-9793-2DAA-F110-621AAEA36F7B}"/>
              </a:ext>
            </a:extLst>
          </p:cNvPr>
          <p:cNvSpPr/>
          <p:nvPr/>
        </p:nvSpPr>
        <p:spPr>
          <a:xfrm rot="20727831">
            <a:off x="401621" y="2174521"/>
            <a:ext cx="6867561" cy="390989"/>
          </a:xfrm>
          <a:prstGeom prst="roundRect">
            <a:avLst/>
          </a:prstGeom>
          <a:solidFill>
            <a:srgbClr val="B9F8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2" name="図 21">
            <a:extLst>
              <a:ext uri="{FF2B5EF4-FFF2-40B4-BE49-F238E27FC236}">
                <a16:creationId xmlns:a16="http://schemas.microsoft.com/office/drawing/2014/main" id="{1E4B683A-C289-D669-5DA2-CFFDC05215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04207">
            <a:off x="3242" y="1522419"/>
            <a:ext cx="7345321" cy="1303827"/>
          </a:xfrm>
          <a:prstGeom prst="rect">
            <a:avLst/>
          </a:prstGeom>
        </p:spPr>
      </p:pic>
      <p:grpSp>
        <p:nvGrpSpPr>
          <p:cNvPr id="36" name="グループ化 35">
            <a:extLst>
              <a:ext uri="{FF2B5EF4-FFF2-40B4-BE49-F238E27FC236}">
                <a16:creationId xmlns:a16="http://schemas.microsoft.com/office/drawing/2014/main" id="{D78F4747-7704-4AA1-14AF-DA0DC6714AC5}"/>
              </a:ext>
            </a:extLst>
          </p:cNvPr>
          <p:cNvGrpSpPr/>
          <p:nvPr/>
        </p:nvGrpSpPr>
        <p:grpSpPr>
          <a:xfrm>
            <a:off x="4322801" y="2947804"/>
            <a:ext cx="2978296" cy="2609578"/>
            <a:chOff x="4236719" y="2297702"/>
            <a:chExt cx="2978296" cy="2609578"/>
          </a:xfrm>
        </p:grpSpPr>
        <p:sp>
          <p:nvSpPr>
            <p:cNvPr id="27" name="楕円 26">
              <a:extLst>
                <a:ext uri="{FF2B5EF4-FFF2-40B4-BE49-F238E27FC236}">
                  <a16:creationId xmlns:a16="http://schemas.microsoft.com/office/drawing/2014/main" id="{6B11FD10-CFE4-BA7A-1981-665EC09FF918}"/>
                </a:ext>
              </a:extLst>
            </p:cNvPr>
            <p:cNvSpPr/>
            <p:nvPr/>
          </p:nvSpPr>
          <p:spPr>
            <a:xfrm>
              <a:off x="4236719" y="2297702"/>
              <a:ext cx="2938793" cy="2609578"/>
            </a:xfrm>
            <a:prstGeom prst="ellipse">
              <a:avLst/>
            </a:prstGeom>
            <a:solidFill>
              <a:srgbClr val="E78E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3FF66C1D-B5DC-908D-55A8-AB334FBE2BF3}"/>
                </a:ext>
              </a:extLst>
            </p:cNvPr>
            <p:cNvSpPr txBox="1"/>
            <p:nvPr/>
          </p:nvSpPr>
          <p:spPr>
            <a:xfrm>
              <a:off x="4276222" y="2585387"/>
              <a:ext cx="2938793" cy="20125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ja-JP" sz="2000" b="1" dirty="0">
                  <a:solidFill>
                    <a:schemeClr val="bg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Zoom</a:t>
              </a:r>
              <a:r>
                <a:rPr lang="ja-JP" altLang="en-US" sz="2000" b="1" dirty="0">
                  <a:solidFill>
                    <a:schemeClr val="bg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開催</a:t>
              </a:r>
              <a:endParaRPr kumimoji="1" lang="en-US" altLang="ja-JP" sz="20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>
                <a:lnSpc>
                  <a:spcPct val="150000"/>
                </a:lnSpc>
              </a:pPr>
              <a:r>
                <a:rPr kumimoji="1" lang="ja-JP" altLang="en-US" sz="2400" b="1" dirty="0">
                  <a:solidFill>
                    <a:schemeClr val="bg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９月１６日（金）</a:t>
              </a:r>
              <a:endParaRPr kumimoji="1" lang="en-US" altLang="ja-JP" sz="24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>
                <a:lnSpc>
                  <a:spcPct val="150000"/>
                </a:lnSpc>
              </a:pPr>
              <a:r>
                <a:rPr lang="en-US" altLang="ja-JP" sz="2400" dirty="0">
                  <a:solidFill>
                    <a:schemeClr val="bg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18:00</a:t>
              </a:r>
              <a:r>
                <a:rPr lang="ja-JP" altLang="en-US" sz="2400" dirty="0">
                  <a:solidFill>
                    <a:schemeClr val="bg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～</a:t>
              </a:r>
              <a:r>
                <a:rPr lang="en-US" altLang="ja-JP" sz="2400" dirty="0">
                  <a:solidFill>
                    <a:schemeClr val="bg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19:30</a:t>
              </a:r>
            </a:p>
            <a:p>
              <a:pPr algn="ctr">
                <a:lnSpc>
                  <a:spcPct val="150000"/>
                </a:lnSpc>
              </a:pPr>
              <a:r>
                <a:rPr lang="ja-JP" altLang="en-US" sz="1600" dirty="0">
                  <a:solidFill>
                    <a:schemeClr val="bg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（受付：</a:t>
              </a:r>
              <a:r>
                <a:rPr lang="en-US" altLang="ja-JP" sz="1600" dirty="0">
                  <a:solidFill>
                    <a:schemeClr val="bg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17:30</a:t>
              </a:r>
              <a:r>
                <a:rPr lang="ja-JP" altLang="en-US" sz="1600" dirty="0">
                  <a:solidFill>
                    <a:schemeClr val="bg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～）</a:t>
              </a:r>
              <a:endParaRPr lang="en-US" altLang="ja-JP" sz="16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019DFF30-9B1F-2EA1-2E53-E594D9DBA801}"/>
              </a:ext>
            </a:extLst>
          </p:cNvPr>
          <p:cNvSpPr txBox="1"/>
          <p:nvPr/>
        </p:nvSpPr>
        <p:spPr>
          <a:xfrm>
            <a:off x="377019" y="3494529"/>
            <a:ext cx="387071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日々たくさんの学び、気づきがありますが、業務多忙な中で「まとめる」という作業はなかなか難しいのではないでしょうか？</a:t>
            </a:r>
          </a:p>
          <a:p>
            <a:r>
              <a:rPr kumimoji="1" lang="ja-JP" altLang="en-US" sz="1600" dirty="0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今回、堺ブロックで事例検討に取り組み、　学び合いたいと思い研修を企画しました。</a:t>
            </a:r>
          </a:p>
          <a:p>
            <a:r>
              <a:rPr kumimoji="1" lang="ja-JP" altLang="en-US" sz="1600" dirty="0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皆さまのご参加をお願いいたします。</a:t>
            </a:r>
          </a:p>
        </p:txBody>
      </p:sp>
      <p:sp>
        <p:nvSpPr>
          <p:cNvPr id="31" name="四角形: 角を丸くする 30">
            <a:extLst>
              <a:ext uri="{FF2B5EF4-FFF2-40B4-BE49-F238E27FC236}">
                <a16:creationId xmlns:a16="http://schemas.microsoft.com/office/drawing/2014/main" id="{FBBC3FA0-B666-003A-041A-D269D80F3999}"/>
              </a:ext>
            </a:extLst>
          </p:cNvPr>
          <p:cNvSpPr/>
          <p:nvPr/>
        </p:nvSpPr>
        <p:spPr>
          <a:xfrm>
            <a:off x="405503" y="5786121"/>
            <a:ext cx="6693289" cy="2370273"/>
          </a:xfrm>
          <a:prstGeom prst="roundRect">
            <a:avLst>
              <a:gd name="adj" fmla="val 9442"/>
            </a:avLst>
          </a:prstGeom>
          <a:solidFill>
            <a:srgbClr val="FFFBE7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aphicFrame>
        <p:nvGraphicFramePr>
          <p:cNvPr id="34" name="表 34">
            <a:extLst>
              <a:ext uri="{FF2B5EF4-FFF2-40B4-BE49-F238E27FC236}">
                <a16:creationId xmlns:a16="http://schemas.microsoft.com/office/drawing/2014/main" id="{5B9D2C9D-0E29-706A-47A1-D4E8D47974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6413677"/>
              </p:ext>
            </p:extLst>
          </p:nvPr>
        </p:nvGraphicFramePr>
        <p:xfrm>
          <a:off x="977958" y="6219100"/>
          <a:ext cx="5605345" cy="16703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03757">
                  <a:extLst>
                    <a:ext uri="{9D8B030D-6E8A-4147-A177-3AD203B41FA5}">
                      <a16:colId xmlns:a16="http://schemas.microsoft.com/office/drawing/2014/main" val="2105513624"/>
                    </a:ext>
                  </a:extLst>
                </a:gridCol>
                <a:gridCol w="1801588">
                  <a:extLst>
                    <a:ext uri="{9D8B030D-6E8A-4147-A177-3AD203B41FA5}">
                      <a16:colId xmlns:a16="http://schemas.microsoft.com/office/drawing/2014/main" val="2204407464"/>
                    </a:ext>
                  </a:extLst>
                </a:gridCol>
              </a:tblGrid>
              <a:tr h="556778">
                <a:tc>
                  <a:txBody>
                    <a:bodyPr/>
                    <a:lstStyle/>
                    <a:p>
                      <a:r>
                        <a:rPr kumimoji="1" lang="ja-JP" altLang="en-US" sz="18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シャローム訪問看護ステーション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牟田　成孝さん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7671731"/>
                  </a:ext>
                </a:extLst>
              </a:tr>
              <a:tr h="556778">
                <a:tc>
                  <a:txBody>
                    <a:bodyPr/>
                    <a:lstStyle/>
                    <a:p>
                      <a:r>
                        <a:rPr kumimoji="1" lang="ja-JP" altLang="en-US" sz="18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シンシア訪問看護ステーション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田中　孝也さん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0289495"/>
                  </a:ext>
                </a:extLst>
              </a:tr>
              <a:tr h="556778">
                <a:tc>
                  <a:txBody>
                    <a:bodyPr/>
                    <a:lstStyle/>
                    <a:p>
                      <a:r>
                        <a:rPr kumimoji="1" lang="ja-JP" altLang="en-US" sz="18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耳原訪問看護ステーション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水落可奈子さん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242057"/>
                  </a:ext>
                </a:extLst>
              </a:tr>
            </a:tbl>
          </a:graphicData>
        </a:graphic>
      </p:graphicFrame>
      <p:sp>
        <p:nvSpPr>
          <p:cNvPr id="35" name="吹き出し: 角を丸めた四角形 34">
            <a:extLst>
              <a:ext uri="{FF2B5EF4-FFF2-40B4-BE49-F238E27FC236}">
                <a16:creationId xmlns:a16="http://schemas.microsoft.com/office/drawing/2014/main" id="{F589D16D-2EDA-7C3F-81EA-631EE5F5908B}"/>
              </a:ext>
            </a:extLst>
          </p:cNvPr>
          <p:cNvSpPr/>
          <p:nvPr/>
        </p:nvSpPr>
        <p:spPr>
          <a:xfrm>
            <a:off x="462471" y="5608320"/>
            <a:ext cx="1671129" cy="553702"/>
          </a:xfrm>
          <a:prstGeom prst="wedgeRoundRectCallout">
            <a:avLst>
              <a:gd name="adj1" fmla="val -56942"/>
              <a:gd name="adj2" fmla="val 25908"/>
              <a:gd name="adj3" fmla="val 16667"/>
            </a:avLst>
          </a:prstGeom>
          <a:solidFill>
            <a:srgbClr val="40DE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事例発表者</a:t>
            </a:r>
          </a:p>
        </p:txBody>
      </p:sp>
      <p:pic>
        <p:nvPicPr>
          <p:cNvPr id="39" name="図 38">
            <a:extLst>
              <a:ext uri="{FF2B5EF4-FFF2-40B4-BE49-F238E27FC236}">
                <a16:creationId xmlns:a16="http://schemas.microsoft.com/office/drawing/2014/main" id="{B43CD9B1-66C5-76F2-5BCC-D893DB92E84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09" y="7758598"/>
            <a:ext cx="4898539" cy="2772242"/>
          </a:xfrm>
          <a:prstGeom prst="rect">
            <a:avLst/>
          </a:prstGeom>
        </p:spPr>
      </p:pic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A388E360-9DFE-142E-A4A0-BB75453EBDC8}"/>
              </a:ext>
            </a:extLst>
          </p:cNvPr>
          <p:cNvSpPr txBox="1"/>
          <p:nvPr/>
        </p:nvSpPr>
        <p:spPr>
          <a:xfrm>
            <a:off x="4972643" y="9142635"/>
            <a:ext cx="2328453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ja-JP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堺ブロック　教育ステーション</a:t>
            </a:r>
            <a:endParaRPr lang="en-US" altLang="ja-JP" sz="1100" b="1" dirty="0">
              <a:solidFill>
                <a:schemeClr val="tx1">
                  <a:lumMod val="65000"/>
                  <a:lumOff val="3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r"/>
            <a:r>
              <a:rPr lang="ja-JP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耳原訪問看護ステーション　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D9FE803-F899-CBEE-07CB-A344FA6BBFDB}"/>
              </a:ext>
            </a:extLst>
          </p:cNvPr>
          <p:cNvSpPr txBox="1"/>
          <p:nvPr/>
        </p:nvSpPr>
        <p:spPr>
          <a:xfrm>
            <a:off x="4972645" y="9616275"/>
            <a:ext cx="2328452" cy="815608"/>
          </a:xfrm>
          <a:prstGeom prst="rect">
            <a:avLst/>
          </a:prstGeom>
          <a:solidFill>
            <a:srgbClr val="B9F8D3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solidFill>
                  <a:schemeClr val="accent3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お問合せは</a:t>
            </a:r>
            <a:endParaRPr kumimoji="1" lang="en-US" altLang="ja-JP" sz="1200" b="1" dirty="0">
              <a:solidFill>
                <a:schemeClr val="accent3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耳原訪問看護ステーション</a:t>
            </a:r>
            <a:endParaRPr kumimoji="1"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r"/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宮川光代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en-US" altLang="ja-JP" sz="1100" b="1" dirty="0">
                <a:solidFill>
                  <a:schemeClr val="accent3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TEL:</a:t>
            </a:r>
            <a:r>
              <a:rPr kumimoji="1" lang="ja-JP" altLang="en-US" sz="1100" b="1" dirty="0">
                <a:solidFill>
                  <a:schemeClr val="accent3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０７０－１２５９－５８２５</a:t>
            </a:r>
          </a:p>
        </p:txBody>
      </p:sp>
    </p:spTree>
    <p:extLst>
      <p:ext uri="{BB962C8B-B14F-4D97-AF65-F5344CB8AC3E}">
        <p14:creationId xmlns:p14="http://schemas.microsoft.com/office/powerpoint/2010/main" val="2075684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矢印: 五方向 4">
            <a:extLst>
              <a:ext uri="{FF2B5EF4-FFF2-40B4-BE49-F238E27FC236}">
                <a16:creationId xmlns:a16="http://schemas.microsoft.com/office/drawing/2014/main" id="{1AB2E79F-5B24-406E-9A13-F43685B30AE1}"/>
              </a:ext>
            </a:extLst>
          </p:cNvPr>
          <p:cNvSpPr/>
          <p:nvPr/>
        </p:nvSpPr>
        <p:spPr>
          <a:xfrm>
            <a:off x="0" y="31045"/>
            <a:ext cx="2234317" cy="421155"/>
          </a:xfrm>
          <a:prstGeom prst="homePlat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セミナーの内容</a:t>
            </a:r>
          </a:p>
        </p:txBody>
      </p:sp>
      <p:sp>
        <p:nvSpPr>
          <p:cNvPr id="6" name="矢印: 五方向 5">
            <a:extLst>
              <a:ext uri="{FF2B5EF4-FFF2-40B4-BE49-F238E27FC236}">
                <a16:creationId xmlns:a16="http://schemas.microsoft.com/office/drawing/2014/main" id="{D141B273-DCB2-4CEA-B217-BB8DBA696EA4}"/>
              </a:ext>
            </a:extLst>
          </p:cNvPr>
          <p:cNvSpPr/>
          <p:nvPr/>
        </p:nvSpPr>
        <p:spPr>
          <a:xfrm>
            <a:off x="-1" y="4231224"/>
            <a:ext cx="2099197" cy="421155"/>
          </a:xfrm>
          <a:prstGeom prst="homePlat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申し込み方法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E3132E7-C694-4324-9929-1C3A272A9A42}"/>
              </a:ext>
            </a:extLst>
          </p:cNvPr>
          <p:cNvSpPr txBox="1"/>
          <p:nvPr/>
        </p:nvSpPr>
        <p:spPr>
          <a:xfrm>
            <a:off x="147617" y="4601264"/>
            <a:ext cx="71673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入力フォームからお申込み</a:t>
            </a:r>
            <a:endParaRPr lang="en-US" altLang="ja-JP" sz="1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863708" lvl="1" indent="-370161">
              <a:buFont typeface="+mj-lt"/>
              <a:buAutoNum type="arabicPeriod"/>
            </a:pPr>
            <a:r>
              <a:rPr lang="en-US" altLang="ja-JP" sz="1400" b="1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QR</a:t>
            </a:r>
            <a:r>
              <a:rPr lang="ja-JP" altLang="en-US" sz="1400" b="1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コードをスマートフォン等で読み取る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と、入力フォーム画面に遷移します</a:t>
            </a:r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863708" lvl="1" indent="-370161">
              <a:buFont typeface="+mj-lt"/>
              <a:buAutoNum type="arabicPeriod"/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質問事項を全て入力し「送信」頂くと、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Web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ミーティングの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URL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と入室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ID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・パスコードが自動送信されます</a:t>
            </a:r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ED5CA7C4-F28D-4C1D-8B79-581443DCD183}"/>
              </a:ext>
            </a:extLst>
          </p:cNvPr>
          <p:cNvGrpSpPr/>
          <p:nvPr/>
        </p:nvGrpSpPr>
        <p:grpSpPr>
          <a:xfrm>
            <a:off x="1379219" y="9116284"/>
            <a:ext cx="4802821" cy="1272241"/>
            <a:chOff x="692673" y="7956137"/>
            <a:chExt cx="2659550" cy="1178560"/>
          </a:xfrm>
        </p:grpSpPr>
        <p:sp>
          <p:nvSpPr>
            <p:cNvPr id="2" name="四角形: 角を丸くする 1">
              <a:extLst>
                <a:ext uri="{FF2B5EF4-FFF2-40B4-BE49-F238E27FC236}">
                  <a16:creationId xmlns:a16="http://schemas.microsoft.com/office/drawing/2014/main" id="{2F319DEB-E9F5-48CD-A0EA-A671710F4926}"/>
                </a:ext>
              </a:extLst>
            </p:cNvPr>
            <p:cNvSpPr/>
            <p:nvPr/>
          </p:nvSpPr>
          <p:spPr>
            <a:xfrm>
              <a:off x="692673" y="7956137"/>
              <a:ext cx="2659550" cy="117856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267"/>
            </a:p>
          </p:txBody>
        </p:sp>
        <p:sp>
          <p:nvSpPr>
            <p:cNvPr id="3" name="テキスト ボックス 2">
              <a:extLst>
                <a:ext uri="{FF2B5EF4-FFF2-40B4-BE49-F238E27FC236}">
                  <a16:creationId xmlns:a16="http://schemas.microsoft.com/office/drawing/2014/main" id="{DD2686BB-AECE-42E8-9B36-E37FF255BBB3}"/>
                </a:ext>
              </a:extLst>
            </p:cNvPr>
            <p:cNvSpPr txBox="1"/>
            <p:nvPr/>
          </p:nvSpPr>
          <p:spPr>
            <a:xfrm>
              <a:off x="886772" y="8023434"/>
              <a:ext cx="2428523" cy="10087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511" dirty="0"/>
                <a:t>《</a:t>
              </a:r>
              <a:r>
                <a:rPr lang="ja-JP" altLang="en-US" sz="1511" dirty="0"/>
                <a:t>お問合せ先</a:t>
              </a:r>
              <a:r>
                <a:rPr lang="en-US" altLang="ja-JP" sz="1511" dirty="0"/>
                <a:t>》</a:t>
              </a:r>
            </a:p>
            <a:p>
              <a:r>
                <a:rPr lang="ja-JP" altLang="en-US" sz="1727" b="1" dirty="0"/>
                <a:t>耳原訪問看護ステーション 宮川（みやがわ）</a:t>
              </a:r>
              <a:endParaRPr lang="en-US" altLang="ja-JP" sz="1727" b="1" dirty="0"/>
            </a:p>
            <a:p>
              <a:r>
                <a:rPr lang="ja-JP" altLang="en-US" sz="1511" dirty="0"/>
                <a:t>堺市堺区旭ヶ丘中町</a:t>
              </a:r>
              <a:r>
                <a:rPr lang="en-US" altLang="ja-JP" sz="1511" dirty="0"/>
                <a:t>2-1-7</a:t>
              </a:r>
            </a:p>
            <a:p>
              <a:r>
                <a:rPr lang="en-US" altLang="ja-JP" sz="1727" dirty="0"/>
                <a:t>TEL</a:t>
              </a:r>
              <a:r>
                <a:rPr lang="ja-JP" altLang="en-US" sz="1727" dirty="0"/>
                <a:t>：</a:t>
              </a:r>
              <a:r>
                <a:rPr lang="en-US" altLang="ja-JP" sz="1727" dirty="0"/>
                <a:t>070-1259-5825</a:t>
              </a:r>
              <a:endParaRPr lang="ja-JP" altLang="en-US" sz="1727" dirty="0"/>
            </a:p>
          </p:txBody>
        </p:sp>
      </p:grpSp>
      <p:sp>
        <p:nvSpPr>
          <p:cNvPr id="12" name="四角形: メモ 11">
            <a:extLst>
              <a:ext uri="{FF2B5EF4-FFF2-40B4-BE49-F238E27FC236}">
                <a16:creationId xmlns:a16="http://schemas.microsoft.com/office/drawing/2014/main" id="{8052BBED-14B8-4448-96B1-50986E6AB4BA}"/>
              </a:ext>
            </a:extLst>
          </p:cNvPr>
          <p:cNvSpPr/>
          <p:nvPr/>
        </p:nvSpPr>
        <p:spPr>
          <a:xfrm>
            <a:off x="246323" y="7856487"/>
            <a:ext cx="7068614" cy="1183998"/>
          </a:xfrm>
          <a:prstGeom prst="foldedCorner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267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2855B04-042B-400E-9C7C-D615B5C578E9}"/>
              </a:ext>
            </a:extLst>
          </p:cNvPr>
          <p:cNvSpPr txBox="1"/>
          <p:nvPr/>
        </p:nvSpPr>
        <p:spPr>
          <a:xfrm>
            <a:off x="448911" y="7932286"/>
            <a:ext cx="27170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受講時のお願い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90AF646-0B32-48BE-8919-384696F19E10}"/>
              </a:ext>
            </a:extLst>
          </p:cNvPr>
          <p:cNvSpPr txBox="1"/>
          <p:nvPr/>
        </p:nvSpPr>
        <p:spPr>
          <a:xfrm>
            <a:off x="512975" y="8301462"/>
            <a:ext cx="6436604" cy="6238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727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Zoom</a:t>
            </a:r>
            <a:r>
              <a:rPr lang="ja-JP" altLang="en-US" sz="1727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ミーティングへ接続する際は、参加者が判別しやすくなるよう、お名前の表示を</a:t>
            </a:r>
            <a:r>
              <a:rPr lang="ja-JP" altLang="en-US" sz="1727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「名前</a:t>
            </a:r>
            <a:r>
              <a:rPr lang="en-US" altLang="ja-JP" sz="1727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_</a:t>
            </a:r>
            <a:r>
              <a:rPr lang="ja-JP" altLang="en-US" sz="1727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事業所名」</a:t>
            </a:r>
            <a:r>
              <a:rPr lang="ja-JP" altLang="en-US" sz="1727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としてください</a:t>
            </a:r>
          </a:p>
        </p:txBody>
      </p:sp>
      <p:pic>
        <p:nvPicPr>
          <p:cNvPr id="20" name="図 19">
            <a:extLst>
              <a:ext uri="{FF2B5EF4-FFF2-40B4-BE49-F238E27FC236}">
                <a16:creationId xmlns:a16="http://schemas.microsoft.com/office/drawing/2014/main" id="{56874178-F57E-499C-918C-0498FE02EBA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Grayscale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565930" y="6739701"/>
            <a:ext cx="1011760" cy="1096759"/>
          </a:xfrm>
          <a:prstGeom prst="rect">
            <a:avLst/>
          </a:prstGeom>
        </p:spPr>
      </p:pic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A655B7DC-6F7F-4742-9193-549C714A78AB}"/>
              </a:ext>
            </a:extLst>
          </p:cNvPr>
          <p:cNvGrpSpPr/>
          <p:nvPr/>
        </p:nvGrpSpPr>
        <p:grpSpPr>
          <a:xfrm>
            <a:off x="4538846" y="6117220"/>
            <a:ext cx="2274533" cy="952245"/>
            <a:chOff x="2946400" y="5664200"/>
            <a:chExt cx="2109618" cy="876300"/>
          </a:xfrm>
        </p:grpSpPr>
        <p:sp>
          <p:nvSpPr>
            <p:cNvPr id="15" name="吹き出し: 四角形 14">
              <a:extLst>
                <a:ext uri="{FF2B5EF4-FFF2-40B4-BE49-F238E27FC236}">
                  <a16:creationId xmlns:a16="http://schemas.microsoft.com/office/drawing/2014/main" id="{3339EAB6-A6F6-40D4-80FF-EC960B584869}"/>
                </a:ext>
              </a:extLst>
            </p:cNvPr>
            <p:cNvSpPr/>
            <p:nvPr/>
          </p:nvSpPr>
          <p:spPr>
            <a:xfrm>
              <a:off x="2946400" y="5664200"/>
              <a:ext cx="2082800" cy="876300"/>
            </a:xfrm>
            <a:prstGeom prst="wedgeRectCallout">
              <a:avLst>
                <a:gd name="adj1" fmla="val -54370"/>
                <a:gd name="adj2" fmla="val 68297"/>
              </a:avLst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267"/>
            </a:p>
          </p:txBody>
        </p:sp>
        <p:sp>
          <p:nvSpPr>
            <p:cNvPr id="21" name="テキスト ボックス 20">
              <a:extLst>
                <a:ext uri="{FF2B5EF4-FFF2-40B4-BE49-F238E27FC236}">
                  <a16:creationId xmlns:a16="http://schemas.microsoft.com/office/drawing/2014/main" id="{0D9BB513-6A6B-4814-86B6-03BDC41BA814}"/>
                </a:ext>
              </a:extLst>
            </p:cNvPr>
            <p:cNvSpPr txBox="1"/>
            <p:nvPr/>
          </p:nvSpPr>
          <p:spPr>
            <a:xfrm>
              <a:off x="3062118" y="5738982"/>
              <a:ext cx="1993900" cy="7316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511" dirty="0">
                  <a:latin typeface="+mj-ea"/>
                  <a:ea typeface="+mj-ea"/>
                </a:rPr>
                <a:t>お手持ちのスマホや</a:t>
              </a:r>
              <a:endParaRPr lang="en-US" altLang="ja-JP" sz="1511" dirty="0">
                <a:latin typeface="+mj-ea"/>
                <a:ea typeface="+mj-ea"/>
              </a:endParaRPr>
            </a:p>
            <a:p>
              <a:r>
                <a:rPr lang="ja-JP" altLang="en-US" sz="1511" dirty="0">
                  <a:latin typeface="+mj-ea"/>
                  <a:ea typeface="+mj-ea"/>
                </a:rPr>
                <a:t>タブレットなどで</a:t>
              </a:r>
              <a:endParaRPr lang="en-US" altLang="ja-JP" sz="1511" dirty="0">
                <a:latin typeface="+mj-ea"/>
                <a:ea typeface="+mj-ea"/>
              </a:endParaRPr>
            </a:p>
            <a:p>
              <a:r>
                <a:rPr lang="ja-JP" altLang="en-US" sz="1511" dirty="0">
                  <a:latin typeface="+mj-ea"/>
                  <a:ea typeface="+mj-ea"/>
                </a:rPr>
                <a:t>読み取ってください</a:t>
              </a:r>
            </a:p>
          </p:txBody>
        </p:sp>
      </p:grp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0F714F1E-0367-473A-9D7A-57FFA3C17C3A}"/>
              </a:ext>
            </a:extLst>
          </p:cNvPr>
          <p:cNvSpPr txBox="1"/>
          <p:nvPr/>
        </p:nvSpPr>
        <p:spPr>
          <a:xfrm>
            <a:off x="-1" y="6812073"/>
            <a:ext cx="1865015" cy="3248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51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申し込み</a:t>
            </a:r>
            <a:r>
              <a:rPr lang="en-US" altLang="ja-JP" sz="151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QR</a:t>
            </a:r>
            <a:r>
              <a:rPr lang="ja-JP" altLang="en-US" sz="151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コード</a:t>
            </a:r>
          </a:p>
        </p:txBody>
      </p:sp>
      <p:sp>
        <p:nvSpPr>
          <p:cNvPr id="17" name="コンテンツ プレースホルダー 2">
            <a:extLst>
              <a:ext uri="{FF2B5EF4-FFF2-40B4-BE49-F238E27FC236}">
                <a16:creationId xmlns:a16="http://schemas.microsoft.com/office/drawing/2014/main" id="{EFC7E438-E36C-B6DB-0F78-1DBB92DC6974}"/>
              </a:ext>
            </a:extLst>
          </p:cNvPr>
          <p:cNvSpPr txBox="1">
            <a:spLocks/>
          </p:cNvSpPr>
          <p:nvPr/>
        </p:nvSpPr>
        <p:spPr>
          <a:xfrm>
            <a:off x="246323" y="116278"/>
            <a:ext cx="6828698" cy="3770389"/>
          </a:xfrm>
          <a:prstGeom prst="rect">
            <a:avLst/>
          </a:prstGeom>
        </p:spPr>
        <p:txBody>
          <a:bodyPr vert="horz" lIns="104306" tIns="52153" rIns="104306" bIns="52153" rtlCol="0">
            <a:normAutofit fontScale="25000" lnSpcReduction="20000"/>
          </a:bodyPr>
          <a:lstStyle>
            <a:lvl1pPr marL="391146" indent="-391146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700" kern="12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marL="847483" indent="-325955" algn="l" defTabSz="104305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3200" kern="12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2pPr>
            <a:lvl3pPr marL="130382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700" kern="12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3pPr>
            <a:lvl4pPr marL="182534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300" kern="12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4pPr>
            <a:lvl5pPr marL="2346876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300" kern="12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t">
              <a:lnSpc>
                <a:spcPct val="17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ja-JP" altLang="en-US" sz="1200" dirty="0">
                <a:solidFill>
                  <a:srgbClr val="000000"/>
                </a:solidFill>
                <a:latin typeface="+mn-ea"/>
                <a:ea typeface="+mn-ea"/>
              </a:rPr>
              <a:t>　　　　　　　　　　　　　　　　　　　　　　　　</a:t>
            </a:r>
            <a:endParaRPr lang="en-US" altLang="ja-JP" sz="1200" dirty="0">
              <a:solidFill>
                <a:srgbClr val="000000"/>
              </a:solidFill>
              <a:latin typeface="+mn-ea"/>
              <a:ea typeface="+mn-ea"/>
            </a:endParaRPr>
          </a:p>
          <a:p>
            <a:pPr marL="0" indent="0" fontAlgn="t">
              <a:lnSpc>
                <a:spcPct val="17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ja-JP" altLang="en-US" sz="1200" dirty="0">
                <a:solidFill>
                  <a:srgbClr val="000000"/>
                </a:solidFill>
                <a:latin typeface="+mn-ea"/>
                <a:ea typeface="+mn-ea"/>
              </a:rPr>
              <a:t>　　　　　　　　　　　　　　　　　　　　　　　　　　　　　　　　　　　　　　　　　　　　　　　　　　　　　　　　　　　　　　　　　　</a:t>
            </a:r>
            <a:r>
              <a:rPr lang="ja-JP" altLang="en-US" sz="48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4800" b="1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4400" b="1" u="sng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18:00</a:t>
            </a:r>
            <a:r>
              <a:rPr lang="ja-JP" altLang="ja-JP" sz="4400" b="1" u="sng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4400" b="1" u="sng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19:00</a:t>
            </a:r>
            <a:r>
              <a:rPr lang="ja-JP" altLang="ja-JP" sz="4400" b="1" u="sng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事例発表</a:t>
            </a:r>
            <a:endParaRPr lang="ja-JP" altLang="ja-JP" sz="4400" b="1" u="sng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 fontAlgn="t">
              <a:lnSpc>
                <a:spcPct val="17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ja-JP" altLang="en-US" sz="4400" b="1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　</a:t>
            </a:r>
            <a:r>
              <a:rPr lang="ja-JP" altLang="en-US" sz="4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●</a:t>
            </a:r>
            <a:r>
              <a:rPr lang="ja-JP" altLang="ja-JP" sz="4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パーキンソン病を抱えた独居高齢女性に対する</a:t>
            </a:r>
            <a:endParaRPr lang="en-US" altLang="ja-JP" sz="4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 fontAlgn="t">
              <a:lnSpc>
                <a:spcPct val="17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ja-JP" altLang="en-US" sz="4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　　　　　　　　　　　　　</a:t>
            </a:r>
            <a:r>
              <a:rPr lang="ja-JP" altLang="ja-JP" sz="4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生活リハビリテーションと服薬管理の支援</a:t>
            </a:r>
            <a:endParaRPr lang="en-US" altLang="ja-JP" sz="4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 fontAlgn="t">
              <a:lnSpc>
                <a:spcPct val="17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ja-JP" altLang="en-US" sz="4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　　　　　　　　　　</a:t>
            </a:r>
            <a:r>
              <a:rPr lang="en-US" altLang="ja-JP" sz="4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ja-JP" sz="4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きらきら訪問ナースさん（新卒で訪問看護を開始）</a:t>
            </a:r>
            <a:r>
              <a:rPr lang="en-US" altLang="ja-JP" sz="4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endParaRPr lang="ja-JP" altLang="ja-JP" sz="4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 fontAlgn="t">
              <a:lnSpc>
                <a:spcPct val="17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ja-JP" altLang="en-US" sz="4400" b="1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　　　　　　　　　　　　　　　　　　　〇</a:t>
            </a:r>
            <a:r>
              <a:rPr lang="ja-JP" altLang="ja-JP" sz="4400" b="1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シャローム訪問看護ステーション</a:t>
            </a:r>
            <a:endParaRPr lang="ja-JP" altLang="ja-JP" sz="4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 fontAlgn="t">
              <a:lnSpc>
                <a:spcPct val="17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ja-JP" altLang="en-US" sz="4400" b="1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ja-JP" sz="4400" b="1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</a:t>
            </a:r>
            <a:r>
              <a:rPr lang="ja-JP" altLang="en-US" sz="4400" b="1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</a:t>
            </a:r>
            <a:r>
              <a:rPr lang="ja-JP" altLang="en-US" sz="4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</a:t>
            </a:r>
            <a:r>
              <a:rPr lang="ja-JP" altLang="ja-JP" sz="4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en-US" sz="4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　　　　　　　</a:t>
            </a:r>
            <a:r>
              <a:rPr lang="ja-JP" altLang="ja-JP" sz="4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牟田　成孝さん</a:t>
            </a:r>
            <a:endParaRPr lang="en-US" altLang="ja-JP" sz="4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 fontAlgn="t">
              <a:lnSpc>
                <a:spcPct val="17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ja-JP" altLang="en-US" sz="4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　　　　●希望や目標の情報共有</a:t>
            </a:r>
            <a:endParaRPr lang="en-US" altLang="ja-JP" sz="4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 fontAlgn="t">
              <a:lnSpc>
                <a:spcPct val="17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ja-JP" altLang="en-US" sz="4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　　　　　　　　～複数名で担当した多系統萎縮症患者の在宅支援について～</a:t>
            </a:r>
            <a:endParaRPr lang="ja-JP" altLang="ja-JP" sz="4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 fontAlgn="t">
              <a:lnSpc>
                <a:spcPct val="17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ja-JP" altLang="en-US" sz="4400" b="1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　　　　　　　　　　　　　　　　　　　〇</a:t>
            </a:r>
            <a:r>
              <a:rPr lang="ja-JP" altLang="ja-JP" sz="4400" b="1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シンシア訪問看護ステーション　</a:t>
            </a:r>
            <a:endParaRPr lang="ja-JP" altLang="ja-JP" sz="4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 fontAlgn="t">
              <a:lnSpc>
                <a:spcPct val="17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ja-JP" altLang="ja-JP" sz="4400" b="1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</a:t>
            </a:r>
            <a:r>
              <a:rPr lang="ja-JP" altLang="en-US" sz="4400" b="1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ja-JP" altLang="en-US" sz="4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　　　　　　　　　　　　　　　　　　</a:t>
            </a:r>
            <a:r>
              <a:rPr lang="ja-JP" altLang="ja-JP" sz="4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田中　孝也さん</a:t>
            </a:r>
            <a:endParaRPr lang="en-US" altLang="ja-JP" sz="4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 fontAlgn="t">
              <a:lnSpc>
                <a:spcPct val="17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ja-JP" altLang="en-US" sz="4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　　　　●５０代の末期癌患者の思いに寄り添った看護</a:t>
            </a:r>
            <a:endParaRPr lang="en-US" altLang="ja-JP" sz="4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 fontAlgn="t">
              <a:lnSpc>
                <a:spcPct val="17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ja-JP" altLang="en-US" sz="4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　　～「癌を治したい。まだ治療できる。」その強い思いが生きる力だった～</a:t>
            </a:r>
          </a:p>
          <a:p>
            <a:pPr marL="0" indent="0" fontAlgn="t">
              <a:lnSpc>
                <a:spcPct val="17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ja-JP" altLang="en-US" sz="4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　　　　　　　　　　　　　　　　　　　〇</a:t>
            </a:r>
            <a:r>
              <a:rPr lang="ja-JP" altLang="ja-JP" sz="4400" b="1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耳原訪問看護ステーション</a:t>
            </a:r>
            <a:endParaRPr lang="ja-JP" altLang="ja-JP" sz="4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 fontAlgn="t">
              <a:lnSpc>
                <a:spcPct val="17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ja-JP" altLang="en-US" sz="4400" b="1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　　　　　　　　　　　　　</a:t>
            </a:r>
            <a:r>
              <a:rPr lang="ja-JP" altLang="ja-JP" sz="4400" b="1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</a:t>
            </a:r>
            <a:r>
              <a:rPr lang="ja-JP" altLang="en-US" sz="4400" b="1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</a:t>
            </a:r>
            <a:r>
              <a:rPr lang="ja-JP" altLang="ja-JP" sz="4400" b="1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水落可</a:t>
            </a:r>
            <a:r>
              <a:rPr lang="ja-JP" altLang="en-US" sz="4400" b="1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奈子さん</a:t>
            </a:r>
            <a:endParaRPr lang="en-US" altLang="ja-JP" sz="4400" b="1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 fontAlgn="t">
              <a:lnSpc>
                <a:spcPct val="17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ja-JP" altLang="en-US" sz="4400" b="1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　　</a:t>
            </a:r>
            <a:r>
              <a:rPr lang="en-US" altLang="ja-JP" sz="4400" b="1" u="sng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19:00</a:t>
            </a:r>
            <a:r>
              <a:rPr lang="ja-JP" altLang="ja-JP" sz="4400" b="1" u="sng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4400" b="1" u="sng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19:20</a:t>
            </a:r>
            <a:r>
              <a:rPr lang="ja-JP" altLang="ja-JP" sz="4400" b="1" u="sng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意見交換</a:t>
            </a:r>
            <a:r>
              <a:rPr lang="ja-JP" altLang="en-US" sz="4400" b="1" u="sng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</a:t>
            </a:r>
            <a:endParaRPr lang="en-US" altLang="ja-JP" sz="4400" b="1" u="sng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 fontAlgn="t">
              <a:lnSpc>
                <a:spcPct val="17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ja-JP" altLang="en-US" sz="4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　　</a:t>
            </a:r>
            <a:r>
              <a:rPr lang="en-US" altLang="zh-TW" sz="4400" b="1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19:</a:t>
            </a:r>
            <a:r>
              <a:rPr lang="en-US" altLang="ja-JP" sz="4400" b="1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en-US" altLang="zh-TW" sz="4400" b="1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</a:t>
            </a:r>
            <a:r>
              <a:rPr lang="zh-TW" altLang="en-US" sz="4400" b="1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zh-TW" sz="4400" b="1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19:</a:t>
            </a:r>
            <a:r>
              <a:rPr lang="en-US" altLang="ja-JP" sz="4400" b="1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30</a:t>
            </a:r>
            <a:r>
              <a:rPr lang="ja-JP" altLang="en-US" sz="4400" b="1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講評</a:t>
            </a:r>
            <a:endParaRPr lang="ja-JP" altLang="ja-JP" sz="4400" b="1" u="sng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E34C9F87-A2A6-80FE-FC0F-7316505CF16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85150" y="6081396"/>
            <a:ext cx="1618398" cy="161839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50286935"/>
      </p:ext>
    </p:extLst>
  </p:cSld>
  <p:clrMapOvr>
    <a:masterClrMapping/>
  </p:clrMapOvr>
</p:sld>
</file>

<file path=ppt/theme/theme1.xml><?xml version="1.0" encoding="utf-8"?>
<a:theme xmlns:a="http://schemas.openxmlformats.org/drawingml/2006/main" name="21806_a_new_welcome_fly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21806_a_new_welcome_flyer</Template>
  <TotalTime>464</TotalTime>
  <Words>382</Words>
  <Application>Microsoft Office PowerPoint</Application>
  <PresentationFormat>ユーザー設定</PresentationFormat>
  <Paragraphs>55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HG丸ｺﾞｼｯｸM-PRO</vt:lpstr>
      <vt:lpstr>ＭＳ Ｐゴシック</vt:lpstr>
      <vt:lpstr>メイリオ</vt:lpstr>
      <vt:lpstr>Arial</vt:lpstr>
      <vt:lpstr>Calibri</vt:lpstr>
      <vt:lpstr>21806_a_new_welcome_flyer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宮川 光代</cp:lastModifiedBy>
  <cp:revision>28</cp:revision>
  <cp:lastPrinted>2011-09-02T04:26:45Z</cp:lastPrinted>
  <dcterms:created xsi:type="dcterms:W3CDTF">2021-04-18T06:10:05Z</dcterms:created>
  <dcterms:modified xsi:type="dcterms:W3CDTF">2022-08-23T02:58:17Z</dcterms:modified>
</cp:coreProperties>
</file>