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0" d="100"/>
          <a:sy n="60" d="100"/>
        </p:scale>
        <p:origin x="333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6788044775035"/>
          <c:y val="0.17470346509716589"/>
          <c:w val="0.60394362866803797"/>
          <c:h val="0.38319997879052997"/>
        </c:manualLayout>
      </c:layout>
      <c:barChart>
        <c:barDir val="col"/>
        <c:grouping val="clustered"/>
        <c:varyColors val="0"/>
        <c:ser>
          <c:idx val="0"/>
          <c:order val="0"/>
          <c:tx>
            <c:strRef>
              <c:f>Sheet1!$B$1</c:f>
              <c:strCache>
                <c:ptCount val="1"/>
                <c:pt idx="0">
                  <c:v>毎回</c:v>
                </c:pt>
              </c:strCache>
            </c:strRef>
          </c:tx>
          <c:spPr>
            <a:solidFill>
              <a:schemeClr val="accent1">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68</c:v>
                </c:pt>
              </c:numCache>
            </c:numRef>
          </c:val>
          <c:extLst>
            <c:ext xmlns:c16="http://schemas.microsoft.com/office/drawing/2014/chart" uri="{C3380CC4-5D6E-409C-BE32-E72D297353CC}">
              <c16:uniqueId val="{00000000-7830-41CB-A2EA-4719BFE48267}"/>
            </c:ext>
          </c:extLst>
        </c:ser>
        <c:ser>
          <c:idx val="1"/>
          <c:order val="1"/>
          <c:tx>
            <c:strRef>
              <c:f>Sheet1!$C$1</c:f>
              <c:strCache>
                <c:ptCount val="1"/>
                <c:pt idx="0">
                  <c:v>時々</c:v>
                </c:pt>
              </c:strCache>
            </c:strRef>
          </c:tx>
          <c:spPr>
            <a:solidFill>
              <a:srgbClr val="92D050"/>
            </a:solidFill>
            <a:ln>
              <a:noFill/>
            </a:ln>
            <a:effectLst/>
          </c:spPr>
          <c:invertIfNegative val="0"/>
          <c:dLbls>
            <c:dLbl>
              <c:idx val="0"/>
              <c:layout>
                <c:manualLayout>
                  <c:x val="0"/>
                  <c:y val="4.77234622514772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30-41CB-A2EA-4719BFE482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25</c:v>
                </c:pt>
              </c:numCache>
            </c:numRef>
          </c:val>
          <c:extLst>
            <c:ext xmlns:c16="http://schemas.microsoft.com/office/drawing/2014/chart" uri="{C3380CC4-5D6E-409C-BE32-E72D297353CC}">
              <c16:uniqueId val="{00000002-7830-41CB-A2EA-4719BFE48267}"/>
            </c:ext>
          </c:extLst>
        </c:ser>
        <c:ser>
          <c:idx val="2"/>
          <c:order val="2"/>
          <c:tx>
            <c:strRef>
              <c:f>Sheet1!$D$1</c:f>
              <c:strCache>
                <c:ptCount val="1"/>
                <c:pt idx="0">
                  <c:v>ほとんど読まない</c:v>
                </c:pt>
              </c:strCache>
            </c:strRef>
          </c:tx>
          <c:spPr>
            <a:solidFill>
              <a:srgbClr val="FFFF00"/>
            </a:solidFill>
            <a:ln>
              <a:noFill/>
            </a:ln>
            <a:effectLst/>
          </c:spPr>
          <c:invertIfNegative val="0"/>
          <c:dLbls>
            <c:dLbl>
              <c:idx val="0"/>
              <c:layout>
                <c:manualLayout>
                  <c:x val="-9.1365396870703441E-17"/>
                  <c:y val="5.19366078612774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30-41CB-A2EA-4719BFE482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Sheet1!$D$2</c:f>
              <c:numCache>
                <c:formatCode>General</c:formatCode>
                <c:ptCount val="1"/>
                <c:pt idx="0">
                  <c:v>24</c:v>
                </c:pt>
              </c:numCache>
            </c:numRef>
          </c:val>
          <c:extLst>
            <c:ext xmlns:c16="http://schemas.microsoft.com/office/drawing/2014/chart" uri="{C3380CC4-5D6E-409C-BE32-E72D297353CC}">
              <c16:uniqueId val="{00000004-7830-41CB-A2EA-4719BFE48267}"/>
            </c:ext>
          </c:extLst>
        </c:ser>
        <c:ser>
          <c:idx val="3"/>
          <c:order val="3"/>
          <c:tx>
            <c:strRef>
              <c:f>Sheet1!$E$1</c:f>
              <c:strCache>
                <c:ptCount val="1"/>
                <c:pt idx="0">
                  <c:v>回答なし</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Sheet1!$E$2</c:f>
              <c:numCache>
                <c:formatCode>General</c:formatCode>
                <c:ptCount val="1"/>
                <c:pt idx="0">
                  <c:v>6</c:v>
                </c:pt>
              </c:numCache>
            </c:numRef>
          </c:val>
          <c:extLst>
            <c:ext xmlns:c16="http://schemas.microsoft.com/office/drawing/2014/chart" uri="{C3380CC4-5D6E-409C-BE32-E72D297353CC}">
              <c16:uniqueId val="{00000005-7830-41CB-A2EA-4719BFE48267}"/>
            </c:ext>
          </c:extLst>
        </c:ser>
        <c:dLbls>
          <c:dLblPos val="inEnd"/>
          <c:showLegendKey val="0"/>
          <c:showVal val="1"/>
          <c:showCatName val="0"/>
          <c:showSerName val="0"/>
          <c:showPercent val="0"/>
          <c:showBubbleSize val="0"/>
        </c:dLbls>
        <c:gapWidth val="100"/>
        <c:overlap val="-24"/>
        <c:axId val="1450999808"/>
        <c:axId val="1451007488"/>
      </c:barChart>
      <c:catAx>
        <c:axId val="14509998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ja-JP"/>
          </a:p>
        </c:txPr>
        <c:crossAx val="1451007488"/>
        <c:crosses val="autoZero"/>
        <c:auto val="1"/>
        <c:lblAlgn val="ctr"/>
        <c:lblOffset val="100"/>
        <c:noMultiLvlLbl val="0"/>
      </c:catAx>
      <c:valAx>
        <c:axId val="145100748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ja-JP"/>
          </a:p>
        </c:txPr>
        <c:crossAx val="14509998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70951817551302"/>
          <c:y val="9.3393814903571834E-2"/>
          <c:w val="0.62352086818163277"/>
          <c:h val="0.65401917151660394"/>
        </c:manualLayout>
      </c:layout>
      <c:pieChart>
        <c:varyColors val="0"/>
        <c:ser>
          <c:idx val="0"/>
          <c:order val="0"/>
          <c:tx>
            <c:strRef>
              <c:f>Sheet1!$B$1</c:f>
              <c:strCache>
                <c:ptCount val="1"/>
                <c:pt idx="0">
                  <c:v>複数回答可</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idx val="0"/>
            <c:bubble3D val="0"/>
            <c:spPr>
              <a:solidFill>
                <a:schemeClr val="accent1">
                  <a:lumMod val="9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A1B-4572-9F92-85649E07ABBC}"/>
              </c:ext>
            </c:extLst>
          </c:dPt>
          <c:dPt>
            <c:idx val="1"/>
            <c:bubble3D val="0"/>
            <c:spPr>
              <a:solidFill>
                <a:srgbClr val="92D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A1B-4572-9F92-85649E07ABBC}"/>
              </c:ext>
            </c:extLst>
          </c:dPt>
          <c:dPt>
            <c:idx val="2"/>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A1B-4572-9F92-85649E07ABBC}"/>
              </c:ext>
            </c:extLst>
          </c:dPt>
          <c:dPt>
            <c:idx val="3"/>
            <c:bubble3D val="0"/>
            <c:spPr>
              <a:solidFill>
                <a:schemeClr val="accent4">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EA1B-4572-9F92-85649E07ABBC}"/>
              </c:ext>
            </c:extLst>
          </c:dPt>
          <c:dPt>
            <c:idx val="4"/>
            <c:bubble3D val="0"/>
            <c:spPr>
              <a:solidFill>
                <a:srgbClr val="8BE1FF"/>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EA1B-4572-9F92-85649E07ABBC}"/>
              </c:ext>
            </c:extLst>
          </c:dPt>
          <c:dLbls>
            <c:dLbl>
              <c:idx val="0"/>
              <c:layout>
                <c:manualLayout>
                  <c:x val="-7.0169311737587212E-2"/>
                  <c:y val="-0.3789022024420860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1B-4572-9F92-85649E07AB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紙</c:v>
                </c:pt>
                <c:pt idx="1">
                  <c:v>HP</c:v>
                </c:pt>
                <c:pt idx="2">
                  <c:v>PDF</c:v>
                </c:pt>
                <c:pt idx="3">
                  <c:v>その他</c:v>
                </c:pt>
                <c:pt idx="4">
                  <c:v>回答なし</c:v>
                </c:pt>
              </c:strCache>
            </c:strRef>
          </c:cat>
          <c:val>
            <c:numRef>
              <c:f>Sheet1!$B$2:$B$6</c:f>
              <c:numCache>
                <c:formatCode>General</c:formatCode>
                <c:ptCount val="5"/>
                <c:pt idx="0">
                  <c:v>104</c:v>
                </c:pt>
                <c:pt idx="1">
                  <c:v>5</c:v>
                </c:pt>
                <c:pt idx="2">
                  <c:v>2</c:v>
                </c:pt>
                <c:pt idx="3">
                  <c:v>1</c:v>
                </c:pt>
                <c:pt idx="4">
                  <c:v>16</c:v>
                </c:pt>
              </c:numCache>
            </c:numRef>
          </c:val>
          <c:extLst>
            <c:ext xmlns:c16="http://schemas.microsoft.com/office/drawing/2014/chart" uri="{C3380CC4-5D6E-409C-BE32-E72D297353CC}">
              <c16:uniqueId val="{0000000A-EA1B-4572-9F92-85649E07ABB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25504570549372"/>
          <c:y val="7.1212252314614519E-2"/>
          <c:w val="0.64637891467755015"/>
          <c:h val="0.73927169283480287"/>
        </c:manualLayout>
      </c:layout>
      <c:pieChart>
        <c:varyColors val="1"/>
        <c:ser>
          <c:idx val="0"/>
          <c:order val="0"/>
          <c:tx>
            <c:strRef>
              <c:f>Sheet1!$B$1</c:f>
              <c:strCache>
                <c:ptCount val="1"/>
                <c:pt idx="0">
                  <c:v>業務に役立っていますか？</c:v>
                </c:pt>
              </c:strCache>
            </c:strRef>
          </c:tx>
          <c:dPt>
            <c:idx val="0"/>
            <c:bubble3D val="0"/>
            <c:spPr>
              <a:solidFill>
                <a:schemeClr val="accent1">
                  <a:lumMod val="9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146-4BAF-9860-7CE3D90A8C56}"/>
              </c:ext>
            </c:extLst>
          </c:dPt>
          <c:dPt>
            <c:idx val="1"/>
            <c:bubble3D val="0"/>
            <c:spPr>
              <a:solidFill>
                <a:srgbClr val="92D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146-4BAF-9860-7CE3D90A8C56}"/>
              </c:ext>
            </c:extLst>
          </c:dPt>
          <c:dPt>
            <c:idx val="2"/>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146-4BAF-9860-7CE3D90A8C56}"/>
              </c:ext>
            </c:extLst>
          </c:dPt>
          <c:dPt>
            <c:idx val="3"/>
            <c:bubble3D val="0"/>
            <c:spPr>
              <a:solidFill>
                <a:srgbClr val="FFC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4146-4BAF-9860-7CE3D90A8C56}"/>
              </c:ext>
            </c:extLst>
          </c:dPt>
          <c:dPt>
            <c:idx val="4"/>
            <c:bubble3D val="0"/>
            <c:spPr>
              <a:solidFill>
                <a:schemeClr val="accent1">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4146-4BAF-9860-7CE3D90A8C56}"/>
              </c:ext>
            </c:extLst>
          </c:dPt>
          <c:dPt>
            <c:idx val="5"/>
            <c:bubble3D val="0"/>
            <c:spPr>
              <a:solidFill>
                <a:srgbClr val="8BE1FF"/>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4146-4BAF-9860-7CE3D90A8C56}"/>
              </c:ext>
            </c:extLst>
          </c:dPt>
          <c:dLbls>
            <c:dLbl>
              <c:idx val="1"/>
              <c:layout>
                <c:manualLayout>
                  <c:x val="-0.17037037037037037"/>
                  <c:y val="-0.1161154855643044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46-4BAF-9860-7CE3D90A8C56}"/>
                </c:ext>
              </c:extLst>
            </c:dLbl>
            <c:dLbl>
              <c:idx val="2"/>
              <c:layout>
                <c:manualLayout>
                  <c:x val="0.14433187518226889"/>
                  <c:y val="-0.1410169077702496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46-4BAF-9860-7CE3D90A8C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とても役立つ</c:v>
                </c:pt>
                <c:pt idx="1">
                  <c:v>役立つ</c:v>
                </c:pt>
                <c:pt idx="2">
                  <c:v>どちらともいえない</c:v>
                </c:pt>
                <c:pt idx="3">
                  <c:v>あまり役立たない</c:v>
                </c:pt>
                <c:pt idx="4">
                  <c:v>役立たない</c:v>
                </c:pt>
                <c:pt idx="5">
                  <c:v>回答なし</c:v>
                </c:pt>
              </c:strCache>
            </c:strRef>
          </c:cat>
          <c:val>
            <c:numRef>
              <c:f>Sheet1!$B$2:$B$7</c:f>
              <c:numCache>
                <c:formatCode>General</c:formatCode>
                <c:ptCount val="6"/>
                <c:pt idx="0">
                  <c:v>8</c:v>
                </c:pt>
                <c:pt idx="1">
                  <c:v>56</c:v>
                </c:pt>
                <c:pt idx="2">
                  <c:v>44</c:v>
                </c:pt>
                <c:pt idx="3">
                  <c:v>3</c:v>
                </c:pt>
                <c:pt idx="4">
                  <c:v>1</c:v>
                </c:pt>
                <c:pt idx="5">
                  <c:v>11</c:v>
                </c:pt>
              </c:numCache>
            </c:numRef>
          </c:val>
          <c:extLst>
            <c:ext xmlns:c16="http://schemas.microsoft.com/office/drawing/2014/chart" uri="{C3380CC4-5D6E-409C-BE32-E72D297353CC}">
              <c16:uniqueId val="{0000000C-4146-4BAF-9860-7CE3D90A8C56}"/>
            </c:ext>
          </c:extLst>
        </c:ser>
        <c:ser>
          <c:idx val="1"/>
          <c:order val="1"/>
          <c:tx>
            <c:strRef>
              <c:f>Sheet1!$C$1</c:f>
              <c:strCache>
                <c:ptCount val="1"/>
                <c:pt idx="0">
                  <c:v>列1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E-4146-4BAF-9860-7CE3D90A8C5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0-4146-4BAF-9860-7CE3D90A8C5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2-4146-4BAF-9860-7CE3D90A8C5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4-4146-4BAF-9860-7CE3D90A8C5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6-4146-4BAF-9860-7CE3D90A8C56}"/>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8-4146-4BAF-9860-7CE3D90A8C56}"/>
              </c:ext>
            </c:extLst>
          </c:dPt>
          <c:cat>
            <c:strRef>
              <c:f>Sheet1!$A$2:$A$7</c:f>
              <c:strCache>
                <c:ptCount val="6"/>
                <c:pt idx="0">
                  <c:v>とても役立つ</c:v>
                </c:pt>
                <c:pt idx="1">
                  <c:v>役立つ</c:v>
                </c:pt>
                <c:pt idx="2">
                  <c:v>どちらともいえない</c:v>
                </c:pt>
                <c:pt idx="3">
                  <c:v>あまり役立たない</c:v>
                </c:pt>
                <c:pt idx="4">
                  <c:v>役立たない</c:v>
                </c:pt>
                <c:pt idx="5">
                  <c:v>回答なし</c:v>
                </c:pt>
              </c:strCache>
            </c:strRef>
          </c:cat>
          <c:val>
            <c:numRef>
              <c:f>Sheet1!$C$2:$C$7</c:f>
              <c:numCache>
                <c:formatCode>General</c:formatCode>
                <c:ptCount val="6"/>
              </c:numCache>
            </c:numRef>
          </c:val>
          <c:extLst>
            <c:ext xmlns:c16="http://schemas.microsoft.com/office/drawing/2014/chart" uri="{C3380CC4-5D6E-409C-BE32-E72D297353CC}">
              <c16:uniqueId val="{00000019-4146-4BAF-9860-7CE3D90A8C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35736442035655"/>
          <c:y val="4.5045045045045043E-2"/>
          <c:w val="0.65788390087602699"/>
          <c:h val="0.68455486983046043"/>
        </c:manualLayout>
      </c:layout>
      <c:pieChart>
        <c:varyColors val="1"/>
        <c:ser>
          <c:idx val="0"/>
          <c:order val="0"/>
          <c:tx>
            <c:strRef>
              <c:f>Sheet1!$B$1</c:f>
              <c:strCache>
                <c:ptCount val="1"/>
                <c:pt idx="0">
                  <c:v>業務に役立っていますか？</c:v>
                </c:pt>
              </c:strCache>
            </c:strRef>
          </c:tx>
          <c:dPt>
            <c:idx val="0"/>
            <c:bubble3D val="0"/>
            <c:spPr>
              <a:solidFill>
                <a:schemeClr val="accent1">
                  <a:lumMod val="9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F3E-4D09-9235-6C5B23C219C3}"/>
              </c:ext>
            </c:extLst>
          </c:dPt>
          <c:dPt>
            <c:idx val="1"/>
            <c:bubble3D val="0"/>
            <c:spPr>
              <a:solidFill>
                <a:srgbClr val="92D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F3E-4D09-9235-6C5B23C219C3}"/>
              </c:ext>
            </c:extLst>
          </c:dPt>
          <c:dPt>
            <c:idx val="2"/>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F3E-4D09-9235-6C5B23C219C3}"/>
              </c:ext>
            </c:extLst>
          </c:dPt>
          <c:dPt>
            <c:idx val="3"/>
            <c:bubble3D val="0"/>
            <c:spPr>
              <a:solidFill>
                <a:srgbClr val="FFC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3F3E-4D09-9235-6C5B23C219C3}"/>
              </c:ext>
            </c:extLst>
          </c:dPt>
          <c:dLbls>
            <c:dLbl>
              <c:idx val="1"/>
              <c:layout>
                <c:manualLayout>
                  <c:x val="7.5859194071329315E-3"/>
                  <c:y val="-0.3168269998858838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3E-4D09-9235-6C5B23C219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とても分かりやすい</c:v>
                </c:pt>
                <c:pt idx="1">
                  <c:v>分かりやすい</c:v>
                </c:pt>
                <c:pt idx="2">
                  <c:v>どちらともいえない</c:v>
                </c:pt>
                <c:pt idx="3">
                  <c:v>回答なし</c:v>
                </c:pt>
              </c:strCache>
            </c:strRef>
          </c:cat>
          <c:val>
            <c:numRef>
              <c:f>Sheet1!$B$2:$B$5</c:f>
              <c:numCache>
                <c:formatCode>General</c:formatCode>
                <c:ptCount val="4"/>
                <c:pt idx="0">
                  <c:v>15</c:v>
                </c:pt>
                <c:pt idx="1">
                  <c:v>72</c:v>
                </c:pt>
                <c:pt idx="2">
                  <c:v>23</c:v>
                </c:pt>
                <c:pt idx="3">
                  <c:v>13</c:v>
                </c:pt>
              </c:numCache>
            </c:numRef>
          </c:val>
          <c:extLst>
            <c:ext xmlns:c16="http://schemas.microsoft.com/office/drawing/2014/chart" uri="{C3380CC4-5D6E-409C-BE32-E72D297353CC}">
              <c16:uniqueId val="{00000008-3F3E-4D09-9235-6C5B23C219C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6788044775035"/>
          <c:y val="0.17470346509716589"/>
          <c:w val="0.60394362866803797"/>
          <c:h val="0.38319997879052997"/>
        </c:manualLayout>
      </c:layout>
      <c:barChart>
        <c:barDir val="col"/>
        <c:grouping val="clustered"/>
        <c:varyColors val="0"/>
        <c:ser>
          <c:idx val="0"/>
          <c:order val="0"/>
          <c:tx>
            <c:strRef>
              <c:f>Sheet1!$B$1</c:f>
              <c:strCache>
                <c:ptCount val="1"/>
                <c:pt idx="0">
                  <c:v>知っている</c:v>
                </c:pt>
              </c:strCache>
            </c:strRef>
          </c:tx>
          <c:spPr>
            <a:solidFill>
              <a:schemeClr val="accent1">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30</c:v>
                </c:pt>
              </c:numCache>
            </c:numRef>
          </c:val>
          <c:extLst>
            <c:ext xmlns:c16="http://schemas.microsoft.com/office/drawing/2014/chart" uri="{C3380CC4-5D6E-409C-BE32-E72D297353CC}">
              <c16:uniqueId val="{00000000-13D6-4119-B21E-D765704251D0}"/>
            </c:ext>
          </c:extLst>
        </c:ser>
        <c:ser>
          <c:idx val="1"/>
          <c:order val="1"/>
          <c:tx>
            <c:strRef>
              <c:f>Sheet1!$C$1</c:f>
              <c:strCache>
                <c:ptCount val="1"/>
                <c:pt idx="0">
                  <c:v>知らない</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83</c:v>
                </c:pt>
              </c:numCache>
            </c:numRef>
          </c:val>
          <c:extLst>
            <c:ext xmlns:c16="http://schemas.microsoft.com/office/drawing/2014/chart" uri="{C3380CC4-5D6E-409C-BE32-E72D297353CC}">
              <c16:uniqueId val="{00000001-13D6-4119-B21E-D765704251D0}"/>
            </c:ext>
          </c:extLst>
        </c:ser>
        <c:ser>
          <c:idx val="2"/>
          <c:order val="2"/>
          <c:tx>
            <c:strRef>
              <c:f>Sheet1!$D$1</c:f>
              <c:strCache>
                <c:ptCount val="1"/>
                <c:pt idx="0">
                  <c:v>回答なし</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Sheet1!$D$2</c:f>
              <c:numCache>
                <c:formatCode>General</c:formatCode>
                <c:ptCount val="1"/>
                <c:pt idx="0">
                  <c:v>10</c:v>
                </c:pt>
              </c:numCache>
            </c:numRef>
          </c:val>
          <c:extLst>
            <c:ext xmlns:c16="http://schemas.microsoft.com/office/drawing/2014/chart" uri="{C3380CC4-5D6E-409C-BE32-E72D297353CC}">
              <c16:uniqueId val="{00000002-13D6-4119-B21E-D765704251D0}"/>
            </c:ext>
          </c:extLst>
        </c:ser>
        <c:dLbls>
          <c:dLblPos val="outEnd"/>
          <c:showLegendKey val="0"/>
          <c:showVal val="1"/>
          <c:showCatName val="0"/>
          <c:showSerName val="0"/>
          <c:showPercent val="0"/>
          <c:showBubbleSize val="0"/>
        </c:dLbls>
        <c:gapWidth val="100"/>
        <c:overlap val="-24"/>
        <c:axId val="1450999808"/>
        <c:axId val="1451007488"/>
      </c:barChart>
      <c:catAx>
        <c:axId val="14509998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ja-JP"/>
          </a:p>
        </c:txPr>
        <c:crossAx val="1451007488"/>
        <c:crosses val="autoZero"/>
        <c:auto val="1"/>
        <c:lblAlgn val="ctr"/>
        <c:lblOffset val="100"/>
        <c:noMultiLvlLbl val="0"/>
      </c:catAx>
      <c:valAx>
        <c:axId val="145100748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ja-JP"/>
          </a:p>
        </c:txPr>
        <c:crossAx val="14509998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0.7832</cdr:x>
      <cdr:y>0.12486</cdr:y>
    </cdr:from>
    <cdr:to>
      <cdr:x>0.82558</cdr:x>
      <cdr:y>0.20142</cdr:y>
    </cdr:to>
    <cdr:sp macro="" textlink="">
      <cdr:nvSpPr>
        <cdr:cNvPr id="2" name="正方形/長方形 1">
          <a:extLst xmlns:a="http://schemas.openxmlformats.org/drawingml/2006/main">
            <a:ext uri="{FF2B5EF4-FFF2-40B4-BE49-F238E27FC236}">
              <a16:creationId xmlns:a16="http://schemas.microsoft.com/office/drawing/2014/main" id="{D9911598-0EC2-91F4-EC91-C84E90D5CB7B}"/>
            </a:ext>
          </a:extLst>
        </cdr:cNvPr>
        <cdr:cNvSpPr/>
      </cdr:nvSpPr>
      <cdr:spPr>
        <a:xfrm xmlns:a="http://schemas.openxmlformats.org/drawingml/2006/main">
          <a:off x="1995859" y="176124"/>
          <a:ext cx="108000" cy="108000"/>
        </a:xfrm>
        <a:prstGeom xmlns:a="http://schemas.openxmlformats.org/drawingml/2006/main" prst="rect">
          <a:avLst/>
        </a:prstGeom>
        <a:solidFill xmlns:a="http://schemas.openxmlformats.org/drawingml/2006/main">
          <a:schemeClr val="accent1">
            <a:lumMod val="90000"/>
          </a:schemeClr>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0.7832</cdr:x>
      <cdr:y>0.46069</cdr:y>
    </cdr:from>
    <cdr:to>
      <cdr:x>0.82558</cdr:x>
      <cdr:y>0.53725</cdr:y>
    </cdr:to>
    <cdr:sp macro="" textlink="">
      <cdr:nvSpPr>
        <cdr:cNvPr id="3" name="正方形/長方形 2">
          <a:extLst xmlns:a="http://schemas.openxmlformats.org/drawingml/2006/main">
            <a:ext uri="{FF2B5EF4-FFF2-40B4-BE49-F238E27FC236}">
              <a16:creationId xmlns:a16="http://schemas.microsoft.com/office/drawing/2014/main" id="{507DDC29-5FCA-6832-BE7D-CCD91C485F34}"/>
            </a:ext>
          </a:extLst>
        </cdr:cNvPr>
        <cdr:cNvSpPr/>
      </cdr:nvSpPr>
      <cdr:spPr>
        <a:xfrm xmlns:a="http://schemas.openxmlformats.org/drawingml/2006/main">
          <a:off x="1995859" y="649838"/>
          <a:ext cx="108000" cy="108000"/>
        </a:xfrm>
        <a:prstGeom xmlns:a="http://schemas.openxmlformats.org/drawingml/2006/main" prst="rect">
          <a:avLst/>
        </a:prstGeom>
        <a:solidFill xmlns:a="http://schemas.openxmlformats.org/drawingml/2006/main">
          <a:srgbClr val="FFC0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0.78333</cdr:x>
      <cdr:y>0.24049</cdr:y>
    </cdr:from>
    <cdr:to>
      <cdr:x>0.82571</cdr:x>
      <cdr:y>0.31705</cdr:y>
    </cdr:to>
    <cdr:sp macro="" textlink="">
      <cdr:nvSpPr>
        <cdr:cNvPr id="4" name="正方形/長方形 3">
          <a:extLst xmlns:a="http://schemas.openxmlformats.org/drawingml/2006/main">
            <a:ext uri="{FF2B5EF4-FFF2-40B4-BE49-F238E27FC236}">
              <a16:creationId xmlns:a16="http://schemas.microsoft.com/office/drawing/2014/main" id="{D4A10E4A-9FD6-8FF1-1883-2F2130EDD942}"/>
            </a:ext>
          </a:extLst>
        </cdr:cNvPr>
        <cdr:cNvSpPr/>
      </cdr:nvSpPr>
      <cdr:spPr>
        <a:xfrm xmlns:a="http://schemas.openxmlformats.org/drawingml/2006/main">
          <a:off x="1996188" y="339233"/>
          <a:ext cx="108000" cy="108000"/>
        </a:xfrm>
        <a:prstGeom xmlns:a="http://schemas.openxmlformats.org/drawingml/2006/main" prst="rect">
          <a:avLst/>
        </a:prstGeom>
        <a:solidFill xmlns:a="http://schemas.openxmlformats.org/drawingml/2006/main">
          <a:srgbClr val="92D05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0.7832</cdr:x>
      <cdr:y>0.35725</cdr:y>
    </cdr:from>
    <cdr:to>
      <cdr:x>0.82558</cdr:x>
      <cdr:y>0.43381</cdr:y>
    </cdr:to>
    <cdr:sp macro="" textlink="">
      <cdr:nvSpPr>
        <cdr:cNvPr id="5" name="正方形/長方形 4">
          <a:extLst xmlns:a="http://schemas.openxmlformats.org/drawingml/2006/main">
            <a:ext uri="{FF2B5EF4-FFF2-40B4-BE49-F238E27FC236}">
              <a16:creationId xmlns:a16="http://schemas.microsoft.com/office/drawing/2014/main" id="{973E4493-B31C-63E8-9809-77025573D97F}"/>
            </a:ext>
          </a:extLst>
        </cdr:cNvPr>
        <cdr:cNvSpPr/>
      </cdr:nvSpPr>
      <cdr:spPr>
        <a:xfrm xmlns:a="http://schemas.openxmlformats.org/drawingml/2006/main">
          <a:off x="1995859" y="503932"/>
          <a:ext cx="108000" cy="108000"/>
        </a:xfrm>
        <a:prstGeom xmlns:a="http://schemas.openxmlformats.org/drawingml/2006/main" prst="rect">
          <a:avLst/>
        </a:prstGeom>
        <a:solidFill xmlns:a="http://schemas.openxmlformats.org/drawingml/2006/main">
          <a:srgbClr val="FFFF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0.76371</cdr:x>
      <cdr:y>0.24697</cdr:y>
    </cdr:from>
    <cdr:to>
      <cdr:x>1</cdr:x>
      <cdr:y>0.88152</cdr:y>
    </cdr:to>
    <cdr:sp macro="" textlink="">
      <cdr:nvSpPr>
        <cdr:cNvPr id="8" name="テキスト ボックス 7">
          <a:extLst xmlns:a="http://schemas.openxmlformats.org/drawingml/2006/main">
            <a:ext uri="{FF2B5EF4-FFF2-40B4-BE49-F238E27FC236}">
              <a16:creationId xmlns:a16="http://schemas.microsoft.com/office/drawing/2014/main" id="{B7173CDC-AFA5-E5D9-37D5-B1D8B89863EC}"/>
            </a:ext>
          </a:extLst>
        </cdr:cNvPr>
        <cdr:cNvSpPr txBox="1"/>
      </cdr:nvSpPr>
      <cdr:spPr>
        <a:xfrm xmlns:a="http://schemas.openxmlformats.org/drawingml/2006/main">
          <a:off x="2266186" y="355888"/>
          <a:ext cx="701141" cy="9143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kern="1200" dirty="0"/>
        </a:p>
      </cdr:txBody>
    </cdr:sp>
  </cdr:relSizeAnchor>
  <cdr:relSizeAnchor xmlns:cdr="http://schemas.openxmlformats.org/drawingml/2006/chartDrawing">
    <cdr:from>
      <cdr:x>0.7237</cdr:x>
      <cdr:y>0.258</cdr:y>
    </cdr:from>
    <cdr:to>
      <cdr:x>0.76009</cdr:x>
      <cdr:y>0.31898</cdr:y>
    </cdr:to>
    <cdr:sp macro="" textlink="">
      <cdr:nvSpPr>
        <cdr:cNvPr id="9" name="正方形/長方形 8">
          <a:extLst xmlns:a="http://schemas.openxmlformats.org/drawingml/2006/main">
            <a:ext uri="{FF2B5EF4-FFF2-40B4-BE49-F238E27FC236}">
              <a16:creationId xmlns:a16="http://schemas.microsoft.com/office/drawing/2014/main" id="{A4FD79ED-7567-5A30-6E28-389EE0B58892}"/>
            </a:ext>
          </a:extLst>
        </cdr:cNvPr>
        <cdr:cNvSpPr/>
      </cdr:nvSpPr>
      <cdr:spPr>
        <a:xfrm xmlns:a="http://schemas.openxmlformats.org/drawingml/2006/main">
          <a:off x="2147443" y="371790"/>
          <a:ext cx="108000" cy="87873"/>
        </a:xfrm>
        <a:prstGeom xmlns:a="http://schemas.openxmlformats.org/drawingml/2006/main" prst="rect">
          <a:avLst/>
        </a:prstGeom>
        <a:solidFill xmlns:a="http://schemas.openxmlformats.org/drawingml/2006/main">
          <a:srgbClr val="92D05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0.7208</cdr:x>
      <cdr:y>0.35526</cdr:y>
    </cdr:from>
    <cdr:to>
      <cdr:x>0.7572</cdr:x>
      <cdr:y>0.43021</cdr:y>
    </cdr:to>
    <cdr:sp macro="" textlink="">
      <cdr:nvSpPr>
        <cdr:cNvPr id="11" name="正方形/長方形 10">
          <a:extLst xmlns:a="http://schemas.openxmlformats.org/drawingml/2006/main">
            <a:ext uri="{FF2B5EF4-FFF2-40B4-BE49-F238E27FC236}">
              <a16:creationId xmlns:a16="http://schemas.microsoft.com/office/drawing/2014/main" id="{F561FBFC-EDB3-DD48-A11F-48916DDC51EE}"/>
            </a:ext>
          </a:extLst>
        </cdr:cNvPr>
        <cdr:cNvSpPr/>
      </cdr:nvSpPr>
      <cdr:spPr>
        <a:xfrm xmlns:a="http://schemas.openxmlformats.org/drawingml/2006/main">
          <a:off x="2138857" y="511930"/>
          <a:ext cx="108011" cy="108004"/>
        </a:xfrm>
        <a:prstGeom xmlns:a="http://schemas.openxmlformats.org/drawingml/2006/main" prst="rect">
          <a:avLst/>
        </a:prstGeom>
        <a:solidFill xmlns:a="http://schemas.openxmlformats.org/drawingml/2006/main">
          <a:srgbClr val="FFFF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0.7208</cdr:x>
      <cdr:y>0.1292</cdr:y>
    </cdr:from>
    <cdr:to>
      <cdr:x>0.7572</cdr:x>
      <cdr:y>0.20414</cdr:y>
    </cdr:to>
    <cdr:sp macro="" textlink="">
      <cdr:nvSpPr>
        <cdr:cNvPr id="12" name="正方形/長方形 11">
          <a:extLst xmlns:a="http://schemas.openxmlformats.org/drawingml/2006/main">
            <a:ext uri="{FF2B5EF4-FFF2-40B4-BE49-F238E27FC236}">
              <a16:creationId xmlns:a16="http://schemas.microsoft.com/office/drawing/2014/main" id="{658149F9-593E-8A01-C993-2D9104A10FAE}"/>
            </a:ext>
          </a:extLst>
        </cdr:cNvPr>
        <cdr:cNvSpPr/>
      </cdr:nvSpPr>
      <cdr:spPr>
        <a:xfrm xmlns:a="http://schemas.openxmlformats.org/drawingml/2006/main">
          <a:off x="2138857" y="186184"/>
          <a:ext cx="108011" cy="107990"/>
        </a:xfrm>
        <a:prstGeom xmlns:a="http://schemas.openxmlformats.org/drawingml/2006/main" prst="rect">
          <a:avLst/>
        </a:prstGeom>
        <a:solidFill xmlns:a="http://schemas.openxmlformats.org/drawingml/2006/main">
          <a:schemeClr val="accent1">
            <a:lumMod val="90000"/>
          </a:schemeClr>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0.72083</cdr:x>
      <cdr:y>0.46686</cdr:y>
    </cdr:from>
    <cdr:to>
      <cdr:x>0.75723</cdr:x>
      <cdr:y>0.54181</cdr:y>
    </cdr:to>
    <cdr:sp macro="" textlink="">
      <cdr:nvSpPr>
        <cdr:cNvPr id="13" name="正方形/長方形 12">
          <a:extLst xmlns:a="http://schemas.openxmlformats.org/drawingml/2006/main">
            <a:ext uri="{FF2B5EF4-FFF2-40B4-BE49-F238E27FC236}">
              <a16:creationId xmlns:a16="http://schemas.microsoft.com/office/drawing/2014/main" id="{876E289F-A2F4-31A9-D8C8-EF24CCADA7EA}"/>
            </a:ext>
          </a:extLst>
        </cdr:cNvPr>
        <cdr:cNvSpPr/>
      </cdr:nvSpPr>
      <cdr:spPr>
        <a:xfrm xmlns:a="http://schemas.openxmlformats.org/drawingml/2006/main">
          <a:off x="2138935" y="672756"/>
          <a:ext cx="108011" cy="108004"/>
        </a:xfrm>
        <a:prstGeom xmlns:a="http://schemas.openxmlformats.org/drawingml/2006/main" prst="rect">
          <a:avLst/>
        </a:prstGeom>
        <a:solidFill xmlns:a="http://schemas.openxmlformats.org/drawingml/2006/main">
          <a:srgbClr val="FFC0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0.72202</cdr:x>
      <cdr:y>0.57592</cdr:y>
    </cdr:from>
    <cdr:to>
      <cdr:x>0.75842</cdr:x>
      <cdr:y>0.65087</cdr:y>
    </cdr:to>
    <cdr:sp macro="" textlink="">
      <cdr:nvSpPr>
        <cdr:cNvPr id="14" name="正方形/長方形 13">
          <a:extLst xmlns:a="http://schemas.openxmlformats.org/drawingml/2006/main">
            <a:ext uri="{FF2B5EF4-FFF2-40B4-BE49-F238E27FC236}">
              <a16:creationId xmlns:a16="http://schemas.microsoft.com/office/drawing/2014/main" id="{FDD04BDE-C0BC-7CAC-B8C2-5E1510110E21}"/>
            </a:ext>
          </a:extLst>
        </cdr:cNvPr>
        <cdr:cNvSpPr/>
      </cdr:nvSpPr>
      <cdr:spPr>
        <a:xfrm xmlns:a="http://schemas.openxmlformats.org/drawingml/2006/main">
          <a:off x="2142461" y="829911"/>
          <a:ext cx="108011" cy="108005"/>
        </a:xfrm>
        <a:prstGeom xmlns:a="http://schemas.openxmlformats.org/drawingml/2006/main" prst="rect">
          <a:avLst/>
        </a:prstGeom>
        <a:solidFill xmlns:a="http://schemas.openxmlformats.org/drawingml/2006/main">
          <a:srgbClr val="8BE1FF"/>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0.75436</cdr:x>
      <cdr:y>0.10186</cdr:y>
    </cdr:from>
    <cdr:to>
      <cdr:x>0.80166</cdr:x>
      <cdr:y>0.18963</cdr:y>
    </cdr:to>
    <cdr:sp macro="" textlink="">
      <cdr:nvSpPr>
        <cdr:cNvPr id="3" name="正方形/長方形 2">
          <a:extLst xmlns:a="http://schemas.openxmlformats.org/drawingml/2006/main">
            <a:ext uri="{FF2B5EF4-FFF2-40B4-BE49-F238E27FC236}">
              <a16:creationId xmlns:a16="http://schemas.microsoft.com/office/drawing/2014/main" id="{9ABD2B11-79AD-62C9-6E8D-F16927983C9A}"/>
            </a:ext>
          </a:extLst>
        </cdr:cNvPr>
        <cdr:cNvSpPr/>
      </cdr:nvSpPr>
      <cdr:spPr>
        <a:xfrm xmlns:a="http://schemas.openxmlformats.org/drawingml/2006/main">
          <a:off x="1722359" y="125324"/>
          <a:ext cx="108000" cy="108000"/>
        </a:xfrm>
        <a:prstGeom xmlns:a="http://schemas.openxmlformats.org/drawingml/2006/main" prst="rect">
          <a:avLst/>
        </a:prstGeom>
        <a:solidFill xmlns:a="http://schemas.openxmlformats.org/drawingml/2006/main">
          <a:schemeClr val="accent1">
            <a:lumMod val="90000"/>
          </a:schemeClr>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0.75436</cdr:x>
      <cdr:y>0.48686</cdr:y>
    </cdr:from>
    <cdr:to>
      <cdr:x>0.80166</cdr:x>
      <cdr:y>0.57464</cdr:y>
    </cdr:to>
    <cdr:sp macro="" textlink="">
      <cdr:nvSpPr>
        <cdr:cNvPr id="4" name="正方形/長方形 3">
          <a:extLst xmlns:a="http://schemas.openxmlformats.org/drawingml/2006/main">
            <a:ext uri="{FF2B5EF4-FFF2-40B4-BE49-F238E27FC236}">
              <a16:creationId xmlns:a16="http://schemas.microsoft.com/office/drawing/2014/main" id="{0FCFD47E-F1AB-6AE6-284E-AE23B1020489}"/>
            </a:ext>
          </a:extLst>
        </cdr:cNvPr>
        <cdr:cNvSpPr/>
      </cdr:nvSpPr>
      <cdr:spPr>
        <a:xfrm xmlns:a="http://schemas.openxmlformats.org/drawingml/2006/main">
          <a:off x="1722359" y="599038"/>
          <a:ext cx="108000" cy="108000"/>
        </a:xfrm>
        <a:prstGeom xmlns:a="http://schemas.openxmlformats.org/drawingml/2006/main" prst="rect">
          <a:avLst/>
        </a:prstGeom>
        <a:solidFill xmlns:a="http://schemas.openxmlformats.org/drawingml/2006/main">
          <a:schemeClr val="accent1">
            <a:lumMod val="75000"/>
          </a:schemeClr>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0.75519</cdr:x>
      <cdr:y>0.23442</cdr:y>
    </cdr:from>
    <cdr:to>
      <cdr:x>0.80359</cdr:x>
      <cdr:y>0.34663</cdr:y>
    </cdr:to>
    <cdr:sp macro="" textlink="">
      <cdr:nvSpPr>
        <cdr:cNvPr id="5" name="正方形/長方形 4">
          <a:extLst xmlns:a="http://schemas.openxmlformats.org/drawingml/2006/main">
            <a:ext uri="{FF2B5EF4-FFF2-40B4-BE49-F238E27FC236}">
              <a16:creationId xmlns:a16="http://schemas.microsoft.com/office/drawing/2014/main" id="{C5976067-05F0-C9EE-5074-542DCDE0E0B6}"/>
            </a:ext>
          </a:extLst>
        </cdr:cNvPr>
        <cdr:cNvSpPr/>
      </cdr:nvSpPr>
      <cdr:spPr>
        <a:xfrm xmlns:a="http://schemas.openxmlformats.org/drawingml/2006/main">
          <a:off x="1724256" y="288432"/>
          <a:ext cx="110500" cy="138068"/>
        </a:xfrm>
        <a:prstGeom xmlns:a="http://schemas.openxmlformats.org/drawingml/2006/main" prst="rect">
          <a:avLst/>
        </a:prstGeom>
        <a:solidFill xmlns:a="http://schemas.openxmlformats.org/drawingml/2006/main">
          <a:srgbClr val="92D05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0.75436</cdr:x>
      <cdr:y>0.36828</cdr:y>
    </cdr:from>
    <cdr:to>
      <cdr:x>0.80166</cdr:x>
      <cdr:y>0.45605</cdr:y>
    </cdr:to>
    <cdr:sp macro="" textlink="">
      <cdr:nvSpPr>
        <cdr:cNvPr id="6" name="正方形/長方形 5">
          <a:extLst xmlns:a="http://schemas.openxmlformats.org/drawingml/2006/main">
            <a:ext uri="{FF2B5EF4-FFF2-40B4-BE49-F238E27FC236}">
              <a16:creationId xmlns:a16="http://schemas.microsoft.com/office/drawing/2014/main" id="{DA88AE00-47A5-CBD4-16F6-B8C232662607}"/>
            </a:ext>
          </a:extLst>
        </cdr:cNvPr>
        <cdr:cNvSpPr/>
      </cdr:nvSpPr>
      <cdr:spPr>
        <a:xfrm xmlns:a="http://schemas.openxmlformats.org/drawingml/2006/main">
          <a:off x="1722359" y="453132"/>
          <a:ext cx="108000" cy="108000"/>
        </a:xfrm>
        <a:prstGeom xmlns:a="http://schemas.openxmlformats.org/drawingml/2006/main" prst="rect">
          <a:avLst/>
        </a:prstGeom>
        <a:solidFill xmlns:a="http://schemas.openxmlformats.org/drawingml/2006/main">
          <a:srgbClr val="FFFF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0.75436</cdr:x>
      <cdr:y>0.74337</cdr:y>
    </cdr:from>
    <cdr:to>
      <cdr:x>0.80166</cdr:x>
      <cdr:y>0.83115</cdr:y>
    </cdr:to>
    <cdr:sp macro="" textlink="">
      <cdr:nvSpPr>
        <cdr:cNvPr id="12" name="正方形/長方形 11">
          <a:extLst xmlns:a="http://schemas.openxmlformats.org/drawingml/2006/main">
            <a:ext uri="{FF2B5EF4-FFF2-40B4-BE49-F238E27FC236}">
              <a16:creationId xmlns:a16="http://schemas.microsoft.com/office/drawing/2014/main" id="{113B769E-9FCE-621F-FB54-EA6AF32F5CFD}"/>
            </a:ext>
          </a:extLst>
        </cdr:cNvPr>
        <cdr:cNvSpPr/>
      </cdr:nvSpPr>
      <cdr:spPr>
        <a:xfrm xmlns:a="http://schemas.openxmlformats.org/drawingml/2006/main">
          <a:off x="1722359" y="914650"/>
          <a:ext cx="108000" cy="108000"/>
        </a:xfrm>
        <a:prstGeom xmlns:a="http://schemas.openxmlformats.org/drawingml/2006/main" prst="rect">
          <a:avLst/>
        </a:prstGeom>
        <a:solidFill xmlns:a="http://schemas.openxmlformats.org/drawingml/2006/main">
          <a:srgbClr val="8BE1FF"/>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0.75436</cdr:x>
      <cdr:y>0.61453</cdr:y>
    </cdr:from>
    <cdr:to>
      <cdr:x>0.80166</cdr:x>
      <cdr:y>0.70231</cdr:y>
    </cdr:to>
    <cdr:sp macro="" textlink="">
      <cdr:nvSpPr>
        <cdr:cNvPr id="13" name="正方形/長方形 12">
          <a:extLst xmlns:a="http://schemas.openxmlformats.org/drawingml/2006/main">
            <a:ext uri="{FF2B5EF4-FFF2-40B4-BE49-F238E27FC236}">
              <a16:creationId xmlns:a16="http://schemas.microsoft.com/office/drawing/2014/main" id="{B72BA0EE-A9C4-AEBB-C5FD-170286BE653B}"/>
            </a:ext>
          </a:extLst>
        </cdr:cNvPr>
        <cdr:cNvSpPr/>
      </cdr:nvSpPr>
      <cdr:spPr>
        <a:xfrm xmlns:a="http://schemas.openxmlformats.org/drawingml/2006/main">
          <a:off x="1722359" y="756124"/>
          <a:ext cx="108000" cy="108000"/>
        </a:xfrm>
        <a:prstGeom xmlns:a="http://schemas.openxmlformats.org/drawingml/2006/main" prst="rect">
          <a:avLst/>
        </a:prstGeom>
        <a:solidFill xmlns:a="http://schemas.openxmlformats.org/drawingml/2006/main">
          <a:srgbClr val="FFC0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0.78201</cdr:x>
      <cdr:y>0.39311</cdr:y>
    </cdr:from>
    <cdr:to>
      <cdr:x>0.82793</cdr:x>
      <cdr:y>0.47195</cdr:y>
    </cdr:to>
    <cdr:sp macro="" textlink="">
      <cdr:nvSpPr>
        <cdr:cNvPr id="3" name="正方形/長方形 2">
          <a:extLst xmlns:a="http://schemas.openxmlformats.org/drawingml/2006/main">
            <a:ext uri="{FF2B5EF4-FFF2-40B4-BE49-F238E27FC236}">
              <a16:creationId xmlns:a16="http://schemas.microsoft.com/office/drawing/2014/main" id="{9ABD2B11-79AD-62C9-6E8D-F16927983C9A}"/>
            </a:ext>
          </a:extLst>
        </cdr:cNvPr>
        <cdr:cNvSpPr/>
      </cdr:nvSpPr>
      <cdr:spPr>
        <a:xfrm xmlns:a="http://schemas.openxmlformats.org/drawingml/2006/main">
          <a:off x="1839169" y="538508"/>
          <a:ext cx="107997" cy="108002"/>
        </a:xfrm>
        <a:prstGeom xmlns:a="http://schemas.openxmlformats.org/drawingml/2006/main" prst="rect">
          <a:avLst/>
        </a:prstGeom>
        <a:solidFill xmlns:a="http://schemas.openxmlformats.org/drawingml/2006/main">
          <a:srgbClr val="FFFF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0.78077</cdr:x>
      <cdr:y>0.50339</cdr:y>
    </cdr:from>
    <cdr:to>
      <cdr:x>0.82669</cdr:x>
      <cdr:y>0.58223</cdr:y>
    </cdr:to>
    <cdr:sp macro="" textlink="">
      <cdr:nvSpPr>
        <cdr:cNvPr id="4" name="正方形/長方形 3">
          <a:extLst xmlns:a="http://schemas.openxmlformats.org/drawingml/2006/main">
            <a:ext uri="{FF2B5EF4-FFF2-40B4-BE49-F238E27FC236}">
              <a16:creationId xmlns:a16="http://schemas.microsoft.com/office/drawing/2014/main" id="{0FCFD47E-F1AB-6AE6-284E-AE23B1020489}"/>
            </a:ext>
          </a:extLst>
        </cdr:cNvPr>
        <cdr:cNvSpPr/>
      </cdr:nvSpPr>
      <cdr:spPr>
        <a:xfrm xmlns:a="http://schemas.openxmlformats.org/drawingml/2006/main">
          <a:off x="1836256" y="689589"/>
          <a:ext cx="107997" cy="108002"/>
        </a:xfrm>
        <a:prstGeom xmlns:a="http://schemas.openxmlformats.org/drawingml/2006/main" prst="rect">
          <a:avLst/>
        </a:prstGeom>
        <a:solidFill xmlns:a="http://schemas.openxmlformats.org/drawingml/2006/main">
          <a:srgbClr val="FFC0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0.78077</cdr:x>
      <cdr:y>0.16729</cdr:y>
    </cdr:from>
    <cdr:to>
      <cdr:x>0.82669</cdr:x>
      <cdr:y>0.24613</cdr:y>
    </cdr:to>
    <cdr:sp macro="" textlink="">
      <cdr:nvSpPr>
        <cdr:cNvPr id="5" name="正方形/長方形 4">
          <a:extLst xmlns:a="http://schemas.openxmlformats.org/drawingml/2006/main">
            <a:ext uri="{FF2B5EF4-FFF2-40B4-BE49-F238E27FC236}">
              <a16:creationId xmlns:a16="http://schemas.microsoft.com/office/drawing/2014/main" id="{C5976067-05F0-C9EE-5074-542DCDE0E0B6}"/>
            </a:ext>
          </a:extLst>
        </cdr:cNvPr>
        <cdr:cNvSpPr/>
      </cdr:nvSpPr>
      <cdr:spPr>
        <a:xfrm xmlns:a="http://schemas.openxmlformats.org/drawingml/2006/main">
          <a:off x="1836257" y="229173"/>
          <a:ext cx="107996" cy="108002"/>
        </a:xfrm>
        <a:prstGeom xmlns:a="http://schemas.openxmlformats.org/drawingml/2006/main" prst="rect">
          <a:avLst/>
        </a:prstGeom>
        <a:solidFill xmlns:a="http://schemas.openxmlformats.org/drawingml/2006/main">
          <a:schemeClr val="accent1">
            <a:lumMod val="90000"/>
          </a:schemeClr>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0.78077</cdr:x>
      <cdr:y>0.28638</cdr:y>
    </cdr:from>
    <cdr:to>
      <cdr:x>0.82669</cdr:x>
      <cdr:y>0.36522</cdr:y>
    </cdr:to>
    <cdr:sp macro="" textlink="">
      <cdr:nvSpPr>
        <cdr:cNvPr id="6" name="正方形/長方形 5">
          <a:extLst xmlns:a="http://schemas.openxmlformats.org/drawingml/2006/main">
            <a:ext uri="{FF2B5EF4-FFF2-40B4-BE49-F238E27FC236}">
              <a16:creationId xmlns:a16="http://schemas.microsoft.com/office/drawing/2014/main" id="{DA88AE00-47A5-CBD4-16F6-B8C232662607}"/>
            </a:ext>
          </a:extLst>
        </cdr:cNvPr>
        <cdr:cNvSpPr/>
      </cdr:nvSpPr>
      <cdr:spPr>
        <a:xfrm xmlns:a="http://schemas.openxmlformats.org/drawingml/2006/main">
          <a:off x="1836257" y="392308"/>
          <a:ext cx="107996" cy="108002"/>
        </a:xfrm>
        <a:prstGeom xmlns:a="http://schemas.openxmlformats.org/drawingml/2006/main" prst="rect">
          <a:avLst/>
        </a:prstGeom>
        <a:solidFill xmlns:a="http://schemas.openxmlformats.org/drawingml/2006/main">
          <a:srgbClr val="92D05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0.78002</cdr:x>
      <cdr:y>0.32462</cdr:y>
    </cdr:from>
    <cdr:to>
      <cdr:x>0.818</cdr:x>
      <cdr:y>0.38343</cdr:y>
    </cdr:to>
    <cdr:sp macro="" textlink="">
      <cdr:nvSpPr>
        <cdr:cNvPr id="3" name="正方形/長方形 2">
          <a:extLst xmlns:a="http://schemas.openxmlformats.org/drawingml/2006/main">
            <a:ext uri="{FF2B5EF4-FFF2-40B4-BE49-F238E27FC236}">
              <a16:creationId xmlns:a16="http://schemas.microsoft.com/office/drawing/2014/main" id="{9ABD2B11-79AD-62C9-6E8D-F16927983C9A}"/>
            </a:ext>
          </a:extLst>
        </cdr:cNvPr>
        <cdr:cNvSpPr/>
      </cdr:nvSpPr>
      <cdr:spPr>
        <a:xfrm xmlns:a="http://schemas.openxmlformats.org/drawingml/2006/main">
          <a:off x="2217961" y="596209"/>
          <a:ext cx="108000" cy="108000"/>
        </a:xfrm>
        <a:prstGeom xmlns:a="http://schemas.openxmlformats.org/drawingml/2006/main" prst="rect">
          <a:avLst/>
        </a:prstGeom>
        <a:solidFill xmlns:a="http://schemas.openxmlformats.org/drawingml/2006/main">
          <a:srgbClr val="FFFF0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0.77977</cdr:x>
      <cdr:y>0.15656</cdr:y>
    </cdr:from>
    <cdr:to>
      <cdr:x>0.81775</cdr:x>
      <cdr:y>0.21537</cdr:y>
    </cdr:to>
    <cdr:sp macro="" textlink="">
      <cdr:nvSpPr>
        <cdr:cNvPr id="5" name="正方形/長方形 4">
          <a:extLst xmlns:a="http://schemas.openxmlformats.org/drawingml/2006/main">
            <a:ext uri="{FF2B5EF4-FFF2-40B4-BE49-F238E27FC236}">
              <a16:creationId xmlns:a16="http://schemas.microsoft.com/office/drawing/2014/main" id="{C5976067-05F0-C9EE-5074-542DCDE0E0B6}"/>
            </a:ext>
          </a:extLst>
        </cdr:cNvPr>
        <cdr:cNvSpPr/>
      </cdr:nvSpPr>
      <cdr:spPr>
        <a:xfrm xmlns:a="http://schemas.openxmlformats.org/drawingml/2006/main">
          <a:off x="2217260" y="287547"/>
          <a:ext cx="108000" cy="108000"/>
        </a:xfrm>
        <a:prstGeom xmlns:a="http://schemas.openxmlformats.org/drawingml/2006/main" prst="rect">
          <a:avLst/>
        </a:prstGeom>
        <a:solidFill xmlns:a="http://schemas.openxmlformats.org/drawingml/2006/main">
          <a:schemeClr val="accent1">
            <a:lumMod val="90000"/>
          </a:schemeClr>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dr:relSizeAnchor xmlns:cdr="http://schemas.openxmlformats.org/drawingml/2006/chartDrawing">
    <cdr:from>
      <cdr:x>0.77977</cdr:x>
      <cdr:y>0.24492</cdr:y>
    </cdr:from>
    <cdr:to>
      <cdr:x>0.81775</cdr:x>
      <cdr:y>0.30373</cdr:y>
    </cdr:to>
    <cdr:sp macro="" textlink="">
      <cdr:nvSpPr>
        <cdr:cNvPr id="6" name="正方形/長方形 5">
          <a:extLst xmlns:a="http://schemas.openxmlformats.org/drawingml/2006/main">
            <a:ext uri="{FF2B5EF4-FFF2-40B4-BE49-F238E27FC236}">
              <a16:creationId xmlns:a16="http://schemas.microsoft.com/office/drawing/2014/main" id="{DA88AE00-47A5-CBD4-16F6-B8C232662607}"/>
            </a:ext>
          </a:extLst>
        </cdr:cNvPr>
        <cdr:cNvSpPr/>
      </cdr:nvSpPr>
      <cdr:spPr>
        <a:xfrm xmlns:a="http://schemas.openxmlformats.org/drawingml/2006/main">
          <a:off x="2217260" y="449833"/>
          <a:ext cx="108000" cy="108000"/>
        </a:xfrm>
        <a:prstGeom xmlns:a="http://schemas.openxmlformats.org/drawingml/2006/main" prst="rect">
          <a:avLst/>
        </a:prstGeom>
        <a:solidFill xmlns:a="http://schemas.openxmlformats.org/drawingml/2006/main">
          <a:srgbClr val="92D050"/>
        </a:solidFill>
        <a:ln xmlns:a="http://schemas.openxmlformats.org/drawingml/2006/main" w="889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latin typeface="BIZ UDPゴシック" panose="020B0400000000000000" pitchFamily="50" charset="-128"/>
            <a:ea typeface="BIZ UDPゴシック" panose="020B0400000000000000" pitchFamily="50" charset="-128"/>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245061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2568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35042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39185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tint val="82000"/>
                  </a:schemeClr>
                </a:solidFill>
              </a:defRPr>
            </a:lvl1pPr>
            <a:lvl2pPr marL="377967" indent="0">
              <a:buNone/>
              <a:defRPr sz="1653">
                <a:solidFill>
                  <a:schemeClr val="tx1">
                    <a:tint val="82000"/>
                  </a:schemeClr>
                </a:solidFill>
              </a:defRPr>
            </a:lvl2pPr>
            <a:lvl3pPr marL="755934" indent="0">
              <a:buNone/>
              <a:defRPr sz="1488">
                <a:solidFill>
                  <a:schemeClr val="tx1">
                    <a:tint val="82000"/>
                  </a:schemeClr>
                </a:solidFill>
              </a:defRPr>
            </a:lvl3pPr>
            <a:lvl4pPr marL="1133902" indent="0">
              <a:buNone/>
              <a:defRPr sz="1323">
                <a:solidFill>
                  <a:schemeClr val="tx1">
                    <a:tint val="82000"/>
                  </a:schemeClr>
                </a:solidFill>
              </a:defRPr>
            </a:lvl4pPr>
            <a:lvl5pPr marL="1511869" indent="0">
              <a:buNone/>
              <a:defRPr sz="1323">
                <a:solidFill>
                  <a:schemeClr val="tx1">
                    <a:tint val="82000"/>
                  </a:schemeClr>
                </a:solidFill>
              </a:defRPr>
            </a:lvl5pPr>
            <a:lvl6pPr marL="1889836" indent="0">
              <a:buNone/>
              <a:defRPr sz="1323">
                <a:solidFill>
                  <a:schemeClr val="tx1">
                    <a:tint val="82000"/>
                  </a:schemeClr>
                </a:solidFill>
              </a:defRPr>
            </a:lvl6pPr>
            <a:lvl7pPr marL="2267803" indent="0">
              <a:buNone/>
              <a:defRPr sz="1323">
                <a:solidFill>
                  <a:schemeClr val="tx1">
                    <a:tint val="82000"/>
                  </a:schemeClr>
                </a:solidFill>
              </a:defRPr>
            </a:lvl7pPr>
            <a:lvl8pPr marL="2645771" indent="0">
              <a:buNone/>
              <a:defRPr sz="1323">
                <a:solidFill>
                  <a:schemeClr val="tx1">
                    <a:tint val="82000"/>
                  </a:schemeClr>
                </a:solidFill>
              </a:defRPr>
            </a:lvl8pPr>
            <a:lvl9pPr marL="3023738" indent="0">
              <a:buNone/>
              <a:defRPr sz="1323">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93805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515687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2572096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337757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308736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3219407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D87EDAD-3155-49FE-A8E4-9539EA564D76}"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3924143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82000"/>
                  </a:schemeClr>
                </a:solidFill>
              </a:defRPr>
            </a:lvl1pPr>
          </a:lstStyle>
          <a:p>
            <a:fld id="{3D87EDAD-3155-49FE-A8E4-9539EA564D76}" type="datetimeFigureOut">
              <a:rPr kumimoji="1" lang="ja-JP" altLang="en-US" smtClean="0"/>
              <a:t>2026/1/21</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82000"/>
                  </a:schemeClr>
                </a:solidFill>
              </a:defRPr>
            </a:lvl1pPr>
          </a:lstStyle>
          <a:p>
            <a:fld id="{2DA9974E-6F58-40C8-B1AE-C1E3DFC74211}" type="slidenum">
              <a:rPr kumimoji="1" lang="ja-JP" altLang="en-US" smtClean="0"/>
              <a:t>‹#›</a:t>
            </a:fld>
            <a:endParaRPr kumimoji="1" lang="ja-JP" altLang="en-US"/>
          </a:p>
        </p:txBody>
      </p:sp>
    </p:spTree>
    <p:extLst>
      <p:ext uri="{BB962C8B-B14F-4D97-AF65-F5344CB8AC3E}">
        <p14:creationId xmlns:p14="http://schemas.microsoft.com/office/powerpoint/2010/main" val="1116759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18" Type="http://schemas.openxmlformats.org/officeDocument/2006/relationships/image" Target="../media/image12.png"/><Relationship Id="rId26" Type="http://schemas.openxmlformats.org/officeDocument/2006/relationships/image" Target="../media/image20.png"/><Relationship Id="rId3" Type="http://schemas.microsoft.com/office/2007/relationships/hdphoto" Target="../media/hdphoto1.wdp"/><Relationship Id="rId21" Type="http://schemas.openxmlformats.org/officeDocument/2006/relationships/image" Target="../media/image15.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image" Target="../media/image18.png"/><Relationship Id="rId5" Type="http://schemas.openxmlformats.org/officeDocument/2006/relationships/image" Target="../media/image3.png"/><Relationship Id="rId15" Type="http://schemas.microsoft.com/office/2007/relationships/hdphoto" Target="../media/hdphoto5.wdp"/><Relationship Id="rId23" Type="http://schemas.openxmlformats.org/officeDocument/2006/relationships/image" Target="../media/image17.png"/><Relationship Id="rId10" Type="http://schemas.openxmlformats.org/officeDocument/2006/relationships/image" Target="../media/image7.png"/><Relationship Id="rId19" Type="http://schemas.openxmlformats.org/officeDocument/2006/relationships/image" Target="../media/image13.png"/><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9.png"/><Relationship Id="rId22"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6.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jpeg"/><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jpeg"/><Relationship Id="rId3" Type="http://schemas.microsoft.com/office/2007/relationships/hdphoto" Target="../media/hdphoto8.wdp"/><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jpeg"/><Relationship Id="rId2" Type="http://schemas.openxmlformats.org/officeDocument/2006/relationships/image" Target="../media/image29.png"/><Relationship Id="rId16"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3.png"/><Relationship Id="rId17" Type="http://schemas.microsoft.com/office/2007/relationships/hdphoto" Target="../media/hdphoto11.wdp"/><Relationship Id="rId2" Type="http://schemas.openxmlformats.org/officeDocument/2006/relationships/image" Target="../media/image45.pn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48.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7.png"/><Relationship Id="rId9" Type="http://schemas.microsoft.com/office/2007/relationships/hdphoto" Target="../media/hdphoto9.wdp"/><Relationship Id="rId14"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chart" Target="../charts/chart5.xml"/><Relationship Id="rId13" Type="http://schemas.microsoft.com/office/2007/relationships/hdphoto" Target="../media/hdphoto12.wdp"/><Relationship Id="rId3" Type="http://schemas.openxmlformats.org/officeDocument/2006/relationships/image" Target="../media/image58.png"/><Relationship Id="rId7" Type="http://schemas.openxmlformats.org/officeDocument/2006/relationships/chart" Target="../charts/chart4.xml"/><Relationship Id="rId12"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chart" Target="../charts/chart3.xml"/><Relationship Id="rId11" Type="http://schemas.openxmlformats.org/officeDocument/2006/relationships/image" Target="../media/image61.png"/><Relationship Id="rId5" Type="http://schemas.openxmlformats.org/officeDocument/2006/relationships/chart" Target="../charts/chart2.xml"/><Relationship Id="rId10" Type="http://schemas.openxmlformats.org/officeDocument/2006/relationships/image" Target="../media/image60.png"/><Relationship Id="rId4" Type="http://schemas.openxmlformats.org/officeDocument/2006/relationships/chart" Target="../charts/chart1.xml"/><Relationship Id="rId9"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71.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16.wdp"/><Relationship Id="rId18" Type="http://schemas.openxmlformats.org/officeDocument/2006/relationships/image" Target="../media/image82.png"/><Relationship Id="rId3" Type="http://schemas.openxmlformats.org/officeDocument/2006/relationships/image" Target="../media/image72.png"/><Relationship Id="rId21" Type="http://schemas.openxmlformats.org/officeDocument/2006/relationships/image" Target="../media/image85.png"/><Relationship Id="rId7" Type="http://schemas.openxmlformats.org/officeDocument/2006/relationships/image" Target="../media/image74.png"/><Relationship Id="rId12" Type="http://schemas.openxmlformats.org/officeDocument/2006/relationships/image" Target="../media/image78.png"/><Relationship Id="rId17" Type="http://schemas.openxmlformats.org/officeDocument/2006/relationships/image" Target="../media/image81.png"/><Relationship Id="rId2" Type="http://schemas.openxmlformats.org/officeDocument/2006/relationships/image" Target="../media/image45.pn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7.png"/><Relationship Id="rId24" Type="http://schemas.openxmlformats.org/officeDocument/2006/relationships/image" Target="../media/image87.png"/><Relationship Id="rId5" Type="http://schemas.openxmlformats.org/officeDocument/2006/relationships/image" Target="../media/image59.png"/><Relationship Id="rId15" Type="http://schemas.microsoft.com/office/2007/relationships/hdphoto" Target="../media/hdphoto17.wdp"/><Relationship Id="rId23" Type="http://schemas.openxmlformats.org/officeDocument/2006/relationships/image" Target="../media/image86.png"/><Relationship Id="rId10" Type="http://schemas.openxmlformats.org/officeDocument/2006/relationships/image" Target="../media/image76.png"/><Relationship Id="rId19" Type="http://schemas.openxmlformats.org/officeDocument/2006/relationships/image" Target="../media/image83.png"/><Relationship Id="rId4" Type="http://schemas.microsoft.com/office/2007/relationships/hdphoto" Target="../media/hdphoto14.wdp"/><Relationship Id="rId9" Type="http://schemas.microsoft.com/office/2007/relationships/hdphoto" Target="../media/hdphoto15.wdp"/><Relationship Id="rId14" Type="http://schemas.openxmlformats.org/officeDocument/2006/relationships/image" Target="../media/image79.png"/><Relationship Id="rId22"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図 115" descr="背景パターン&#10;&#10;AI 生成コンテンツは誤りを含む可能性があります。">
            <a:extLst>
              <a:ext uri="{FF2B5EF4-FFF2-40B4-BE49-F238E27FC236}">
                <a16:creationId xmlns:a16="http://schemas.microsoft.com/office/drawing/2014/main" id="{60460AC9-A674-9F26-8148-CDEE663BE3AE}"/>
              </a:ext>
            </a:extLst>
          </p:cNvPr>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64" y="0"/>
            <a:ext cx="7745648" cy="10904948"/>
          </a:xfrm>
          <a:prstGeom prst="rect">
            <a:avLst/>
          </a:prstGeom>
        </p:spPr>
      </p:pic>
      <p:pic>
        <p:nvPicPr>
          <p:cNvPr id="117" name="図 116">
            <a:extLst>
              <a:ext uri="{FF2B5EF4-FFF2-40B4-BE49-F238E27FC236}">
                <a16:creationId xmlns:a16="http://schemas.microsoft.com/office/drawing/2014/main" id="{48B3EDC9-18DF-9870-56D3-70F8DBB73CA6}"/>
              </a:ext>
            </a:extLst>
          </p:cNvPr>
          <p:cNvPicPr>
            <a:picLocks noChangeAspect="1"/>
          </p:cNvPicPr>
          <p:nvPr/>
        </p:nvPicPr>
        <p:blipFill>
          <a:blip r:embed="rId4"/>
          <a:stretch>
            <a:fillRect/>
          </a:stretch>
        </p:blipFill>
        <p:spPr>
          <a:xfrm>
            <a:off x="-217594" y="-593794"/>
            <a:ext cx="5608708" cy="4398705"/>
          </a:xfrm>
          <a:prstGeom prst="rect">
            <a:avLst/>
          </a:prstGeom>
        </p:spPr>
      </p:pic>
      <p:sp>
        <p:nvSpPr>
          <p:cNvPr id="118" name="正方形/長方形 11">
            <a:extLst>
              <a:ext uri="{FF2B5EF4-FFF2-40B4-BE49-F238E27FC236}">
                <a16:creationId xmlns:a16="http://schemas.microsoft.com/office/drawing/2014/main" id="{AD8C633D-4B90-AF18-EA42-1046768F57E2}"/>
              </a:ext>
            </a:extLst>
          </p:cNvPr>
          <p:cNvSpPr/>
          <p:nvPr/>
        </p:nvSpPr>
        <p:spPr>
          <a:xfrm>
            <a:off x="-15886" y="96720"/>
            <a:ext cx="4911550" cy="3273571"/>
          </a:xfrm>
          <a:custGeom>
            <a:avLst/>
            <a:gdLst>
              <a:gd name="connsiteX0" fmla="*/ 0 w 5917915"/>
              <a:gd name="connsiteY0" fmla="*/ 0 h 1640810"/>
              <a:gd name="connsiteX1" fmla="*/ 5917915 w 5917915"/>
              <a:gd name="connsiteY1" fmla="*/ 0 h 1640810"/>
              <a:gd name="connsiteX2" fmla="*/ 5917915 w 5917915"/>
              <a:gd name="connsiteY2" fmla="*/ 1640810 h 1640810"/>
              <a:gd name="connsiteX3" fmla="*/ 0 w 5917915"/>
              <a:gd name="connsiteY3" fmla="*/ 1640810 h 1640810"/>
              <a:gd name="connsiteX4" fmla="*/ 0 w 5917915"/>
              <a:gd name="connsiteY4" fmla="*/ 0 h 1640810"/>
              <a:gd name="connsiteX0" fmla="*/ 0 w 5917915"/>
              <a:gd name="connsiteY0" fmla="*/ 0 h 1640810"/>
              <a:gd name="connsiteX1" fmla="*/ 5917915 w 5917915"/>
              <a:gd name="connsiteY1" fmla="*/ 0 h 1640810"/>
              <a:gd name="connsiteX2" fmla="*/ 4058292 w 5917915"/>
              <a:gd name="connsiteY2" fmla="*/ 1065457 h 1640810"/>
              <a:gd name="connsiteX3" fmla="*/ 0 w 5917915"/>
              <a:gd name="connsiteY3" fmla="*/ 1640810 h 1640810"/>
              <a:gd name="connsiteX4" fmla="*/ 0 w 5917915"/>
              <a:gd name="connsiteY4" fmla="*/ 0 h 1640810"/>
              <a:gd name="connsiteX0" fmla="*/ 0 w 6083574"/>
              <a:gd name="connsiteY0" fmla="*/ 0 h 1679281"/>
              <a:gd name="connsiteX1" fmla="*/ 5917915 w 6083574"/>
              <a:gd name="connsiteY1" fmla="*/ 0 h 1679281"/>
              <a:gd name="connsiteX2" fmla="*/ 4058292 w 6083574"/>
              <a:gd name="connsiteY2" fmla="*/ 1065457 h 1679281"/>
              <a:gd name="connsiteX3" fmla="*/ 0 w 6083574"/>
              <a:gd name="connsiteY3" fmla="*/ 1640810 h 1679281"/>
              <a:gd name="connsiteX4" fmla="*/ 0 w 6083574"/>
              <a:gd name="connsiteY4" fmla="*/ 0 h 1679281"/>
              <a:gd name="connsiteX0" fmla="*/ 0 w 7521865"/>
              <a:gd name="connsiteY0" fmla="*/ 61645 h 1741523"/>
              <a:gd name="connsiteX1" fmla="*/ 7417942 w 7521865"/>
              <a:gd name="connsiteY1" fmla="*/ 0 h 1741523"/>
              <a:gd name="connsiteX2" fmla="*/ 4058292 w 7521865"/>
              <a:gd name="connsiteY2" fmla="*/ 1127102 h 1741523"/>
              <a:gd name="connsiteX3" fmla="*/ 0 w 7521865"/>
              <a:gd name="connsiteY3" fmla="*/ 1702455 h 1741523"/>
              <a:gd name="connsiteX4" fmla="*/ 0 w 7521865"/>
              <a:gd name="connsiteY4" fmla="*/ 61645 h 1741523"/>
              <a:gd name="connsiteX0" fmla="*/ 0 w 7524471"/>
              <a:gd name="connsiteY0" fmla="*/ 61645 h 1764357"/>
              <a:gd name="connsiteX1" fmla="*/ 7417942 w 7524471"/>
              <a:gd name="connsiteY1" fmla="*/ 0 h 1764357"/>
              <a:gd name="connsiteX2" fmla="*/ 4140485 w 7524471"/>
              <a:gd name="connsiteY2" fmla="*/ 1363408 h 1764357"/>
              <a:gd name="connsiteX3" fmla="*/ 0 w 7524471"/>
              <a:gd name="connsiteY3" fmla="*/ 1702455 h 1764357"/>
              <a:gd name="connsiteX4" fmla="*/ 0 w 7524471"/>
              <a:gd name="connsiteY4" fmla="*/ 61645 h 1764357"/>
              <a:gd name="connsiteX0" fmla="*/ 10252 w 7524471"/>
              <a:gd name="connsiteY0" fmla="*/ 8223 h 1764357"/>
              <a:gd name="connsiteX1" fmla="*/ 7417942 w 7524471"/>
              <a:gd name="connsiteY1" fmla="*/ 0 h 1764357"/>
              <a:gd name="connsiteX2" fmla="*/ 4140485 w 7524471"/>
              <a:gd name="connsiteY2" fmla="*/ 1363408 h 1764357"/>
              <a:gd name="connsiteX3" fmla="*/ 0 w 7524471"/>
              <a:gd name="connsiteY3" fmla="*/ 1702455 h 1764357"/>
              <a:gd name="connsiteX4" fmla="*/ 10252 w 7524471"/>
              <a:gd name="connsiteY4" fmla="*/ 8223 h 1764357"/>
              <a:gd name="connsiteX0" fmla="*/ 7027755 w 7524471"/>
              <a:gd name="connsiteY0" fmla="*/ 0 h 1809557"/>
              <a:gd name="connsiteX1" fmla="*/ 7417942 w 7524471"/>
              <a:gd name="connsiteY1" fmla="*/ 45200 h 1809557"/>
              <a:gd name="connsiteX2" fmla="*/ 4140485 w 7524471"/>
              <a:gd name="connsiteY2" fmla="*/ 1408608 h 1809557"/>
              <a:gd name="connsiteX3" fmla="*/ 0 w 7524471"/>
              <a:gd name="connsiteY3" fmla="*/ 1747655 h 1809557"/>
              <a:gd name="connsiteX4" fmla="*/ 7027755 w 7524471"/>
              <a:gd name="connsiteY4" fmla="*/ 0 h 1809557"/>
              <a:gd name="connsiteX0" fmla="*/ 7736520 w 8233236"/>
              <a:gd name="connsiteY0" fmla="*/ 0 h 1885726"/>
              <a:gd name="connsiteX1" fmla="*/ 8126707 w 8233236"/>
              <a:gd name="connsiteY1" fmla="*/ 45200 h 1885726"/>
              <a:gd name="connsiteX2" fmla="*/ 4849250 w 8233236"/>
              <a:gd name="connsiteY2" fmla="*/ 1408608 h 1885726"/>
              <a:gd name="connsiteX3" fmla="*/ 708765 w 8233236"/>
              <a:gd name="connsiteY3" fmla="*/ 1747655 h 1885726"/>
              <a:gd name="connsiteX4" fmla="*/ 709616 w 8233236"/>
              <a:gd name="connsiteY4" fmla="*/ 1741007 h 1885726"/>
              <a:gd name="connsiteX5" fmla="*/ 7736520 w 8233236"/>
              <a:gd name="connsiteY5" fmla="*/ 0 h 1885726"/>
              <a:gd name="connsiteX0" fmla="*/ 7410008 w 7906724"/>
              <a:gd name="connsiteY0" fmla="*/ 0 h 1756933"/>
              <a:gd name="connsiteX1" fmla="*/ 7800195 w 7906724"/>
              <a:gd name="connsiteY1" fmla="*/ 45200 h 1756933"/>
              <a:gd name="connsiteX2" fmla="*/ 4522738 w 7906724"/>
              <a:gd name="connsiteY2" fmla="*/ 1408608 h 1756933"/>
              <a:gd name="connsiteX3" fmla="*/ 382253 w 7906724"/>
              <a:gd name="connsiteY3" fmla="*/ 1747655 h 1756933"/>
              <a:gd name="connsiteX4" fmla="*/ 1108732 w 7906724"/>
              <a:gd name="connsiteY4" fmla="*/ 1313049 h 1756933"/>
              <a:gd name="connsiteX5" fmla="*/ 7410008 w 7906724"/>
              <a:gd name="connsiteY5" fmla="*/ 0 h 1756933"/>
              <a:gd name="connsiteX0" fmla="*/ 6934777 w 7426854"/>
              <a:gd name="connsiteY0" fmla="*/ 0 h 1966679"/>
              <a:gd name="connsiteX1" fmla="*/ 7324964 w 7426854"/>
              <a:gd name="connsiteY1" fmla="*/ 45200 h 1966679"/>
              <a:gd name="connsiteX2" fmla="*/ 4047507 w 7426854"/>
              <a:gd name="connsiteY2" fmla="*/ 1408608 h 1966679"/>
              <a:gd name="connsiteX3" fmla="*/ 836335 w 7426854"/>
              <a:gd name="connsiteY3" fmla="*/ 1961633 h 1966679"/>
              <a:gd name="connsiteX4" fmla="*/ 633501 w 7426854"/>
              <a:gd name="connsiteY4" fmla="*/ 1313049 h 1966679"/>
              <a:gd name="connsiteX5" fmla="*/ 6934777 w 7426854"/>
              <a:gd name="connsiteY5" fmla="*/ 0 h 1966679"/>
              <a:gd name="connsiteX0" fmla="*/ 6934777 w 7426854"/>
              <a:gd name="connsiteY0" fmla="*/ 0 h 1966679"/>
              <a:gd name="connsiteX1" fmla="*/ 7324964 w 7426854"/>
              <a:gd name="connsiteY1" fmla="*/ 45200 h 1966679"/>
              <a:gd name="connsiteX2" fmla="*/ 4047507 w 7426854"/>
              <a:gd name="connsiteY2" fmla="*/ 1408608 h 1966679"/>
              <a:gd name="connsiteX3" fmla="*/ 836335 w 7426854"/>
              <a:gd name="connsiteY3" fmla="*/ 1961633 h 1966679"/>
              <a:gd name="connsiteX4" fmla="*/ 633501 w 7426854"/>
              <a:gd name="connsiteY4" fmla="*/ 1313049 h 1966679"/>
              <a:gd name="connsiteX5" fmla="*/ 6934777 w 7426854"/>
              <a:gd name="connsiteY5" fmla="*/ 0 h 1966679"/>
              <a:gd name="connsiteX0" fmla="*/ 7269056 w 7764657"/>
              <a:gd name="connsiteY0" fmla="*/ 0 h 1995559"/>
              <a:gd name="connsiteX1" fmla="*/ 7659243 w 7764657"/>
              <a:gd name="connsiteY1" fmla="*/ 45200 h 1995559"/>
              <a:gd name="connsiteX2" fmla="*/ 4381786 w 7764657"/>
              <a:gd name="connsiteY2" fmla="*/ 1408608 h 1995559"/>
              <a:gd name="connsiteX3" fmla="*/ 457716 w 7764657"/>
              <a:gd name="connsiteY3" fmla="*/ 1990812 h 1995559"/>
              <a:gd name="connsiteX4" fmla="*/ 967780 w 7764657"/>
              <a:gd name="connsiteY4" fmla="*/ 1313049 h 1995559"/>
              <a:gd name="connsiteX5" fmla="*/ 7269056 w 7764657"/>
              <a:gd name="connsiteY5" fmla="*/ 0 h 1995559"/>
              <a:gd name="connsiteX0" fmla="*/ 7243296 w 7738897"/>
              <a:gd name="connsiteY0" fmla="*/ 0 h 1991054"/>
              <a:gd name="connsiteX1" fmla="*/ 7633483 w 7738897"/>
              <a:gd name="connsiteY1" fmla="*/ 45200 h 1991054"/>
              <a:gd name="connsiteX2" fmla="*/ 4356026 w 7738897"/>
              <a:gd name="connsiteY2" fmla="*/ 1408608 h 1991054"/>
              <a:gd name="connsiteX3" fmla="*/ 431956 w 7738897"/>
              <a:gd name="connsiteY3" fmla="*/ 1990812 h 1991054"/>
              <a:gd name="connsiteX4" fmla="*/ 891098 w 7738897"/>
              <a:gd name="connsiteY4" fmla="*/ 1351955 h 1991054"/>
              <a:gd name="connsiteX5" fmla="*/ 7243296 w 7738897"/>
              <a:gd name="connsiteY5" fmla="*/ 0 h 1991054"/>
              <a:gd name="connsiteX0" fmla="*/ 7243296 w 7738897"/>
              <a:gd name="connsiteY0" fmla="*/ 0 h 1991054"/>
              <a:gd name="connsiteX1" fmla="*/ 7633483 w 7738897"/>
              <a:gd name="connsiteY1" fmla="*/ 45200 h 1991054"/>
              <a:gd name="connsiteX2" fmla="*/ 4356026 w 7738897"/>
              <a:gd name="connsiteY2" fmla="*/ 1408608 h 1991054"/>
              <a:gd name="connsiteX3" fmla="*/ 431956 w 7738897"/>
              <a:gd name="connsiteY3" fmla="*/ 1990812 h 1991054"/>
              <a:gd name="connsiteX4" fmla="*/ 891098 w 7738897"/>
              <a:gd name="connsiteY4" fmla="*/ 1351955 h 1991054"/>
              <a:gd name="connsiteX5" fmla="*/ 7243296 w 7738897"/>
              <a:gd name="connsiteY5" fmla="*/ 0 h 1991054"/>
              <a:gd name="connsiteX0" fmla="*/ 7491981 w 7987582"/>
              <a:gd name="connsiteY0" fmla="*/ 0 h 1990812"/>
              <a:gd name="connsiteX1" fmla="*/ 7882168 w 7987582"/>
              <a:gd name="connsiteY1" fmla="*/ 45200 h 1990812"/>
              <a:gd name="connsiteX2" fmla="*/ 4604711 w 7987582"/>
              <a:gd name="connsiteY2" fmla="*/ 1408608 h 1990812"/>
              <a:gd name="connsiteX3" fmla="*/ 680641 w 7987582"/>
              <a:gd name="connsiteY3" fmla="*/ 1990812 h 1990812"/>
              <a:gd name="connsiteX4" fmla="*/ 706952 w 7987582"/>
              <a:gd name="connsiteY4" fmla="*/ 1410313 h 1990812"/>
              <a:gd name="connsiteX5" fmla="*/ 7491981 w 7987582"/>
              <a:gd name="connsiteY5" fmla="*/ 0 h 1990812"/>
              <a:gd name="connsiteX0" fmla="*/ 7046420 w 7987582"/>
              <a:gd name="connsiteY0" fmla="*/ 0 h 1951906"/>
              <a:gd name="connsiteX1" fmla="*/ 7882168 w 7987582"/>
              <a:gd name="connsiteY1" fmla="*/ 6294 h 1951906"/>
              <a:gd name="connsiteX2" fmla="*/ 4604711 w 7987582"/>
              <a:gd name="connsiteY2" fmla="*/ 1369702 h 1951906"/>
              <a:gd name="connsiteX3" fmla="*/ 680641 w 7987582"/>
              <a:gd name="connsiteY3" fmla="*/ 1951906 h 1951906"/>
              <a:gd name="connsiteX4" fmla="*/ 706952 w 7987582"/>
              <a:gd name="connsiteY4" fmla="*/ 1371407 h 1951906"/>
              <a:gd name="connsiteX5" fmla="*/ 7046420 w 7987582"/>
              <a:gd name="connsiteY5" fmla="*/ 0 h 1951906"/>
              <a:gd name="connsiteX0" fmla="*/ 7060293 w 8010222"/>
              <a:gd name="connsiteY0" fmla="*/ 0 h 1951972"/>
              <a:gd name="connsiteX1" fmla="*/ 7896041 w 8010222"/>
              <a:gd name="connsiteY1" fmla="*/ 6294 h 1951972"/>
              <a:gd name="connsiteX2" fmla="*/ 4873191 w 8010222"/>
              <a:gd name="connsiteY2" fmla="*/ 1398881 h 1951972"/>
              <a:gd name="connsiteX3" fmla="*/ 694514 w 8010222"/>
              <a:gd name="connsiteY3" fmla="*/ 1951906 h 1951972"/>
              <a:gd name="connsiteX4" fmla="*/ 720825 w 8010222"/>
              <a:gd name="connsiteY4" fmla="*/ 1371407 h 1951972"/>
              <a:gd name="connsiteX5" fmla="*/ 7060293 w 8010222"/>
              <a:gd name="connsiteY5" fmla="*/ 0 h 1951972"/>
              <a:gd name="connsiteX0" fmla="*/ 7060293 w 7373458"/>
              <a:gd name="connsiteY0" fmla="*/ 32611 h 1984585"/>
              <a:gd name="connsiteX1" fmla="*/ 7234065 w 7373458"/>
              <a:gd name="connsiteY1" fmla="*/ 0 h 1984585"/>
              <a:gd name="connsiteX2" fmla="*/ 4873191 w 7373458"/>
              <a:gd name="connsiteY2" fmla="*/ 1431492 h 1984585"/>
              <a:gd name="connsiteX3" fmla="*/ 694514 w 7373458"/>
              <a:gd name="connsiteY3" fmla="*/ 1984517 h 1984585"/>
              <a:gd name="connsiteX4" fmla="*/ 720825 w 7373458"/>
              <a:gd name="connsiteY4" fmla="*/ 1404018 h 1984585"/>
              <a:gd name="connsiteX5" fmla="*/ 7060293 w 7373458"/>
              <a:gd name="connsiteY5" fmla="*/ 32611 h 1984585"/>
              <a:gd name="connsiteX0" fmla="*/ 7380587 w 7699131"/>
              <a:gd name="connsiteY0" fmla="*/ 32611 h 1994308"/>
              <a:gd name="connsiteX1" fmla="*/ 7554359 w 7699131"/>
              <a:gd name="connsiteY1" fmla="*/ 0 h 1994308"/>
              <a:gd name="connsiteX2" fmla="*/ 5193485 w 7699131"/>
              <a:gd name="connsiteY2" fmla="*/ 1431492 h 1994308"/>
              <a:gd name="connsiteX3" fmla="*/ 416484 w 7699131"/>
              <a:gd name="connsiteY3" fmla="*/ 1994243 h 1994308"/>
              <a:gd name="connsiteX4" fmla="*/ 1041119 w 7699131"/>
              <a:gd name="connsiteY4" fmla="*/ 1404018 h 1994308"/>
              <a:gd name="connsiteX5" fmla="*/ 7380587 w 7699131"/>
              <a:gd name="connsiteY5" fmla="*/ 32611 h 1994308"/>
              <a:gd name="connsiteX0" fmla="*/ 7378749 w 7695805"/>
              <a:gd name="connsiteY0" fmla="*/ 32611 h 1994307"/>
              <a:gd name="connsiteX1" fmla="*/ 7552521 w 7695805"/>
              <a:gd name="connsiteY1" fmla="*/ 0 h 1994307"/>
              <a:gd name="connsiteX2" fmla="*/ 5166187 w 7695805"/>
              <a:gd name="connsiteY2" fmla="*/ 1373134 h 1994307"/>
              <a:gd name="connsiteX3" fmla="*/ 414646 w 7695805"/>
              <a:gd name="connsiteY3" fmla="*/ 1994243 h 1994307"/>
              <a:gd name="connsiteX4" fmla="*/ 1039281 w 7695805"/>
              <a:gd name="connsiteY4" fmla="*/ 1404018 h 1994307"/>
              <a:gd name="connsiteX5" fmla="*/ 7378749 w 7695805"/>
              <a:gd name="connsiteY5" fmla="*/ 32611 h 1994307"/>
              <a:gd name="connsiteX0" fmla="*/ 7201572 w 7518628"/>
              <a:gd name="connsiteY0" fmla="*/ 32611 h 2009419"/>
              <a:gd name="connsiteX1" fmla="*/ 7375344 w 7518628"/>
              <a:gd name="connsiteY1" fmla="*/ 0 h 2009419"/>
              <a:gd name="connsiteX2" fmla="*/ 4989010 w 7518628"/>
              <a:gd name="connsiteY2" fmla="*/ 1373134 h 2009419"/>
              <a:gd name="connsiteX3" fmla="*/ 2497542 w 7518628"/>
              <a:gd name="connsiteY3" fmla="*/ 1795776 h 2009419"/>
              <a:gd name="connsiteX4" fmla="*/ 237469 w 7518628"/>
              <a:gd name="connsiteY4" fmla="*/ 1994243 h 2009419"/>
              <a:gd name="connsiteX5" fmla="*/ 862104 w 7518628"/>
              <a:gd name="connsiteY5" fmla="*/ 1404018 h 2009419"/>
              <a:gd name="connsiteX6" fmla="*/ 7201572 w 7518628"/>
              <a:gd name="connsiteY6" fmla="*/ 32611 h 2009419"/>
              <a:gd name="connsiteX0" fmla="*/ 7201572 w 7500399"/>
              <a:gd name="connsiteY0" fmla="*/ 32611 h 2012746"/>
              <a:gd name="connsiteX1" fmla="*/ 7375344 w 7500399"/>
              <a:gd name="connsiteY1" fmla="*/ 0 h 2012746"/>
              <a:gd name="connsiteX2" fmla="*/ 4989010 w 7500399"/>
              <a:gd name="connsiteY2" fmla="*/ 1373134 h 2012746"/>
              <a:gd name="connsiteX3" fmla="*/ 2497542 w 7500399"/>
              <a:gd name="connsiteY3" fmla="*/ 1835484 h 2012746"/>
              <a:gd name="connsiteX4" fmla="*/ 237469 w 7500399"/>
              <a:gd name="connsiteY4" fmla="*/ 1994243 h 2012746"/>
              <a:gd name="connsiteX5" fmla="*/ 862104 w 7500399"/>
              <a:gd name="connsiteY5" fmla="*/ 1404018 h 2012746"/>
              <a:gd name="connsiteX6" fmla="*/ 7201572 w 7500399"/>
              <a:gd name="connsiteY6" fmla="*/ 32611 h 2012746"/>
              <a:gd name="connsiteX0" fmla="*/ 7201572 w 7500399"/>
              <a:gd name="connsiteY0" fmla="*/ 32611 h 1964879"/>
              <a:gd name="connsiteX1" fmla="*/ 7375344 w 7500399"/>
              <a:gd name="connsiteY1" fmla="*/ 0 h 1964879"/>
              <a:gd name="connsiteX2" fmla="*/ 4989010 w 7500399"/>
              <a:gd name="connsiteY2" fmla="*/ 1373134 h 1964879"/>
              <a:gd name="connsiteX3" fmla="*/ 2497542 w 7500399"/>
              <a:gd name="connsiteY3" fmla="*/ 1835484 h 1964879"/>
              <a:gd name="connsiteX4" fmla="*/ 237469 w 7500399"/>
              <a:gd name="connsiteY4" fmla="*/ 1938651 h 1964879"/>
              <a:gd name="connsiteX5" fmla="*/ 862104 w 7500399"/>
              <a:gd name="connsiteY5" fmla="*/ 1404018 h 1964879"/>
              <a:gd name="connsiteX6" fmla="*/ 7201572 w 7500399"/>
              <a:gd name="connsiteY6" fmla="*/ 32611 h 1964879"/>
              <a:gd name="connsiteX0" fmla="*/ 7201572 w 7490522"/>
              <a:gd name="connsiteY0" fmla="*/ 32611 h 1964879"/>
              <a:gd name="connsiteX1" fmla="*/ 7375344 w 7490522"/>
              <a:gd name="connsiteY1" fmla="*/ 0 h 1964879"/>
              <a:gd name="connsiteX2" fmla="*/ 4749937 w 7490522"/>
              <a:gd name="connsiteY2" fmla="*/ 1420784 h 1964879"/>
              <a:gd name="connsiteX3" fmla="*/ 2497542 w 7490522"/>
              <a:gd name="connsiteY3" fmla="*/ 1835484 h 1964879"/>
              <a:gd name="connsiteX4" fmla="*/ 237469 w 7490522"/>
              <a:gd name="connsiteY4" fmla="*/ 1938651 h 1964879"/>
              <a:gd name="connsiteX5" fmla="*/ 862104 w 7490522"/>
              <a:gd name="connsiteY5" fmla="*/ 1404018 h 1964879"/>
              <a:gd name="connsiteX6" fmla="*/ 7201572 w 7490522"/>
              <a:gd name="connsiteY6" fmla="*/ 32611 h 1964879"/>
              <a:gd name="connsiteX0" fmla="*/ 7201572 w 7501683"/>
              <a:gd name="connsiteY0" fmla="*/ 32611 h 1964879"/>
              <a:gd name="connsiteX1" fmla="*/ 7375344 w 7501683"/>
              <a:gd name="connsiteY1" fmla="*/ 0 h 1964879"/>
              <a:gd name="connsiteX2" fmla="*/ 4749937 w 7501683"/>
              <a:gd name="connsiteY2" fmla="*/ 1420784 h 1964879"/>
              <a:gd name="connsiteX3" fmla="*/ 2497542 w 7501683"/>
              <a:gd name="connsiteY3" fmla="*/ 1835484 h 1964879"/>
              <a:gd name="connsiteX4" fmla="*/ 237469 w 7501683"/>
              <a:gd name="connsiteY4" fmla="*/ 1938651 h 1964879"/>
              <a:gd name="connsiteX5" fmla="*/ 862104 w 7501683"/>
              <a:gd name="connsiteY5" fmla="*/ 1404018 h 1964879"/>
              <a:gd name="connsiteX6" fmla="*/ 7201572 w 7501683"/>
              <a:gd name="connsiteY6" fmla="*/ 32611 h 1964879"/>
              <a:gd name="connsiteX0" fmla="*/ 7153916 w 7454027"/>
              <a:gd name="connsiteY0" fmla="*/ 32611 h 1976121"/>
              <a:gd name="connsiteX1" fmla="*/ 7327688 w 7454027"/>
              <a:gd name="connsiteY1" fmla="*/ 0 h 1976121"/>
              <a:gd name="connsiteX2" fmla="*/ 4702281 w 7454027"/>
              <a:gd name="connsiteY2" fmla="*/ 1420784 h 1976121"/>
              <a:gd name="connsiteX3" fmla="*/ 2449886 w 7454027"/>
              <a:gd name="connsiteY3" fmla="*/ 1835484 h 1976121"/>
              <a:gd name="connsiteX4" fmla="*/ 272969 w 7454027"/>
              <a:gd name="connsiteY4" fmla="*/ 1954535 h 1976121"/>
              <a:gd name="connsiteX5" fmla="*/ 814448 w 7454027"/>
              <a:gd name="connsiteY5" fmla="*/ 1404018 h 1976121"/>
              <a:gd name="connsiteX6" fmla="*/ 7153916 w 7454027"/>
              <a:gd name="connsiteY6" fmla="*/ 32611 h 1976121"/>
              <a:gd name="connsiteX0" fmla="*/ 7474020 w 7774131"/>
              <a:gd name="connsiteY0" fmla="*/ 32611 h 1976121"/>
              <a:gd name="connsiteX1" fmla="*/ 7647792 w 7774131"/>
              <a:gd name="connsiteY1" fmla="*/ 0 h 1976121"/>
              <a:gd name="connsiteX2" fmla="*/ 5022385 w 7774131"/>
              <a:gd name="connsiteY2" fmla="*/ 1420784 h 1976121"/>
              <a:gd name="connsiteX3" fmla="*/ 2769990 w 7774131"/>
              <a:gd name="connsiteY3" fmla="*/ 1835484 h 1976121"/>
              <a:gd name="connsiteX4" fmla="*/ 593073 w 7774131"/>
              <a:gd name="connsiteY4" fmla="*/ 1954535 h 1976121"/>
              <a:gd name="connsiteX5" fmla="*/ 583644 w 7774131"/>
              <a:gd name="connsiteY5" fmla="*/ 1475493 h 1976121"/>
              <a:gd name="connsiteX6" fmla="*/ 7474020 w 7774131"/>
              <a:gd name="connsiteY6" fmla="*/ 32611 h 1976121"/>
              <a:gd name="connsiteX0" fmla="*/ 7006237 w 7306348"/>
              <a:gd name="connsiteY0" fmla="*/ 32611 h 1976121"/>
              <a:gd name="connsiteX1" fmla="*/ 7180009 w 7306348"/>
              <a:gd name="connsiteY1" fmla="*/ 0 h 1976121"/>
              <a:gd name="connsiteX2" fmla="*/ 4554602 w 7306348"/>
              <a:gd name="connsiteY2" fmla="*/ 1420784 h 1976121"/>
              <a:gd name="connsiteX3" fmla="*/ 2302207 w 7306348"/>
              <a:gd name="connsiteY3" fmla="*/ 1835484 h 1976121"/>
              <a:gd name="connsiteX4" fmla="*/ 125290 w 7306348"/>
              <a:gd name="connsiteY4" fmla="*/ 1954535 h 1976121"/>
              <a:gd name="connsiteX5" fmla="*/ 115861 w 7306348"/>
              <a:gd name="connsiteY5" fmla="*/ 1475493 h 1976121"/>
              <a:gd name="connsiteX6" fmla="*/ 7006237 w 7306348"/>
              <a:gd name="connsiteY6" fmla="*/ 32611 h 1976121"/>
              <a:gd name="connsiteX0" fmla="*/ 6893917 w 7194028"/>
              <a:gd name="connsiteY0" fmla="*/ 32611 h 1976121"/>
              <a:gd name="connsiteX1" fmla="*/ 7067689 w 7194028"/>
              <a:gd name="connsiteY1" fmla="*/ 0 h 1976121"/>
              <a:gd name="connsiteX2" fmla="*/ 4442282 w 7194028"/>
              <a:gd name="connsiteY2" fmla="*/ 1420784 h 1976121"/>
              <a:gd name="connsiteX3" fmla="*/ 2189887 w 7194028"/>
              <a:gd name="connsiteY3" fmla="*/ 1835484 h 1976121"/>
              <a:gd name="connsiteX4" fmla="*/ 12970 w 7194028"/>
              <a:gd name="connsiteY4" fmla="*/ 1954535 h 1976121"/>
              <a:gd name="connsiteX5" fmla="*/ 3541 w 7194028"/>
              <a:gd name="connsiteY5" fmla="*/ 1475493 h 1976121"/>
              <a:gd name="connsiteX6" fmla="*/ 6893917 w 7194028"/>
              <a:gd name="connsiteY6" fmla="*/ 32611 h 1976121"/>
              <a:gd name="connsiteX0" fmla="*/ 6893917 w 7194028"/>
              <a:gd name="connsiteY0" fmla="*/ 32611 h 1976121"/>
              <a:gd name="connsiteX1" fmla="*/ 7067689 w 7194028"/>
              <a:gd name="connsiteY1" fmla="*/ 0 h 1976121"/>
              <a:gd name="connsiteX2" fmla="*/ 4442282 w 7194028"/>
              <a:gd name="connsiteY2" fmla="*/ 1420784 h 1976121"/>
              <a:gd name="connsiteX3" fmla="*/ 2189887 w 7194028"/>
              <a:gd name="connsiteY3" fmla="*/ 1835484 h 1976121"/>
              <a:gd name="connsiteX4" fmla="*/ 12971 w 7194028"/>
              <a:gd name="connsiteY4" fmla="*/ 1954535 h 1976121"/>
              <a:gd name="connsiteX5" fmla="*/ 3541 w 7194028"/>
              <a:gd name="connsiteY5" fmla="*/ 1475493 h 1976121"/>
              <a:gd name="connsiteX6" fmla="*/ 6893917 w 7194028"/>
              <a:gd name="connsiteY6" fmla="*/ 32611 h 1976121"/>
              <a:gd name="connsiteX0" fmla="*/ 6888150 w 7188261"/>
              <a:gd name="connsiteY0" fmla="*/ 32611 h 1976121"/>
              <a:gd name="connsiteX1" fmla="*/ 7061922 w 7188261"/>
              <a:gd name="connsiteY1" fmla="*/ 0 h 1976121"/>
              <a:gd name="connsiteX2" fmla="*/ 4436515 w 7188261"/>
              <a:gd name="connsiteY2" fmla="*/ 1420784 h 1976121"/>
              <a:gd name="connsiteX3" fmla="*/ 2184120 w 7188261"/>
              <a:gd name="connsiteY3" fmla="*/ 1835484 h 1976121"/>
              <a:gd name="connsiteX4" fmla="*/ 7204 w 7188261"/>
              <a:gd name="connsiteY4" fmla="*/ 1954535 h 1976121"/>
              <a:gd name="connsiteX5" fmla="*/ 8169 w 7188261"/>
              <a:gd name="connsiteY5" fmla="*/ 1475493 h 1976121"/>
              <a:gd name="connsiteX6" fmla="*/ 6888150 w 7188261"/>
              <a:gd name="connsiteY6" fmla="*/ 32611 h 1976121"/>
              <a:gd name="connsiteX0" fmla="*/ 6883522 w 7183633"/>
              <a:gd name="connsiteY0" fmla="*/ 32611 h 1976121"/>
              <a:gd name="connsiteX1" fmla="*/ 7057294 w 7183633"/>
              <a:gd name="connsiteY1" fmla="*/ 0 h 1976121"/>
              <a:gd name="connsiteX2" fmla="*/ 4431887 w 7183633"/>
              <a:gd name="connsiteY2" fmla="*/ 1420784 h 1976121"/>
              <a:gd name="connsiteX3" fmla="*/ 2179492 w 7183633"/>
              <a:gd name="connsiteY3" fmla="*/ 1835484 h 1976121"/>
              <a:gd name="connsiteX4" fmla="*/ 12970 w 7183633"/>
              <a:gd name="connsiteY4" fmla="*/ 1954535 h 1976121"/>
              <a:gd name="connsiteX5" fmla="*/ 3541 w 7183633"/>
              <a:gd name="connsiteY5" fmla="*/ 1475493 h 1976121"/>
              <a:gd name="connsiteX6" fmla="*/ 6883522 w 7183633"/>
              <a:gd name="connsiteY6" fmla="*/ 32611 h 1976121"/>
              <a:gd name="connsiteX0" fmla="*/ 6888150 w 7188261"/>
              <a:gd name="connsiteY0" fmla="*/ 32611 h 1976121"/>
              <a:gd name="connsiteX1" fmla="*/ 7061922 w 7188261"/>
              <a:gd name="connsiteY1" fmla="*/ 0 h 1976121"/>
              <a:gd name="connsiteX2" fmla="*/ 4436515 w 7188261"/>
              <a:gd name="connsiteY2" fmla="*/ 1420784 h 1976121"/>
              <a:gd name="connsiteX3" fmla="*/ 2184120 w 7188261"/>
              <a:gd name="connsiteY3" fmla="*/ 1835484 h 1976121"/>
              <a:gd name="connsiteX4" fmla="*/ 7204 w 7188261"/>
              <a:gd name="connsiteY4" fmla="*/ 1954535 h 1976121"/>
              <a:gd name="connsiteX5" fmla="*/ 8169 w 7188261"/>
              <a:gd name="connsiteY5" fmla="*/ 1475493 h 1976121"/>
              <a:gd name="connsiteX6" fmla="*/ 6888150 w 7188261"/>
              <a:gd name="connsiteY6" fmla="*/ 32611 h 1976121"/>
              <a:gd name="connsiteX0" fmla="*/ 6883522 w 7183633"/>
              <a:gd name="connsiteY0" fmla="*/ 32611 h 1983185"/>
              <a:gd name="connsiteX1" fmla="*/ 7057294 w 7183633"/>
              <a:gd name="connsiteY1" fmla="*/ 0 h 1983185"/>
              <a:gd name="connsiteX2" fmla="*/ 4431887 w 7183633"/>
              <a:gd name="connsiteY2" fmla="*/ 1420784 h 1983185"/>
              <a:gd name="connsiteX3" fmla="*/ 2179492 w 7183633"/>
              <a:gd name="connsiteY3" fmla="*/ 1835484 h 1983185"/>
              <a:gd name="connsiteX4" fmla="*/ 12970 w 7183633"/>
              <a:gd name="connsiteY4" fmla="*/ 1962477 h 1983185"/>
              <a:gd name="connsiteX5" fmla="*/ 3541 w 7183633"/>
              <a:gd name="connsiteY5" fmla="*/ 1475493 h 1983185"/>
              <a:gd name="connsiteX6" fmla="*/ 6883522 w 7183633"/>
              <a:gd name="connsiteY6" fmla="*/ 32611 h 1983185"/>
              <a:gd name="connsiteX0" fmla="*/ 6883522 w 7172474"/>
              <a:gd name="connsiteY0" fmla="*/ 844 h 1951418"/>
              <a:gd name="connsiteX1" fmla="*/ 7057295 w 7172474"/>
              <a:gd name="connsiteY1" fmla="*/ 0 h 1951418"/>
              <a:gd name="connsiteX2" fmla="*/ 4431887 w 7172474"/>
              <a:gd name="connsiteY2" fmla="*/ 1389017 h 1951418"/>
              <a:gd name="connsiteX3" fmla="*/ 2179492 w 7172474"/>
              <a:gd name="connsiteY3" fmla="*/ 1803717 h 1951418"/>
              <a:gd name="connsiteX4" fmla="*/ 12970 w 7172474"/>
              <a:gd name="connsiteY4" fmla="*/ 1930710 h 1951418"/>
              <a:gd name="connsiteX5" fmla="*/ 3541 w 7172474"/>
              <a:gd name="connsiteY5" fmla="*/ 1443726 h 1951418"/>
              <a:gd name="connsiteX6" fmla="*/ 6883522 w 7172474"/>
              <a:gd name="connsiteY6" fmla="*/ 844 h 1951418"/>
              <a:gd name="connsiteX0" fmla="*/ 6883522 w 7175984"/>
              <a:gd name="connsiteY0" fmla="*/ 844 h 1951418"/>
              <a:gd name="connsiteX1" fmla="*/ 7057295 w 7175984"/>
              <a:gd name="connsiteY1" fmla="*/ 0 h 1951418"/>
              <a:gd name="connsiteX2" fmla="*/ 4431887 w 7175984"/>
              <a:gd name="connsiteY2" fmla="*/ 1389017 h 1951418"/>
              <a:gd name="connsiteX3" fmla="*/ 2179492 w 7175984"/>
              <a:gd name="connsiteY3" fmla="*/ 1803717 h 1951418"/>
              <a:gd name="connsiteX4" fmla="*/ 12970 w 7175984"/>
              <a:gd name="connsiteY4" fmla="*/ 1930710 h 1951418"/>
              <a:gd name="connsiteX5" fmla="*/ 3541 w 7175984"/>
              <a:gd name="connsiteY5" fmla="*/ 1443726 h 1951418"/>
              <a:gd name="connsiteX6" fmla="*/ 6883522 w 7175984"/>
              <a:gd name="connsiteY6" fmla="*/ 844 h 1951418"/>
              <a:gd name="connsiteX0" fmla="*/ 6883522 w 7215027"/>
              <a:gd name="connsiteY0" fmla="*/ 844 h 1951418"/>
              <a:gd name="connsiteX1" fmla="*/ 7057295 w 7215027"/>
              <a:gd name="connsiteY1" fmla="*/ 0 h 1951418"/>
              <a:gd name="connsiteX2" fmla="*/ 4431887 w 7215027"/>
              <a:gd name="connsiteY2" fmla="*/ 1389017 h 1951418"/>
              <a:gd name="connsiteX3" fmla="*/ 2179492 w 7215027"/>
              <a:gd name="connsiteY3" fmla="*/ 1803717 h 1951418"/>
              <a:gd name="connsiteX4" fmla="*/ 12970 w 7215027"/>
              <a:gd name="connsiteY4" fmla="*/ 1930710 h 1951418"/>
              <a:gd name="connsiteX5" fmla="*/ 3541 w 7215027"/>
              <a:gd name="connsiteY5" fmla="*/ 1443726 h 1951418"/>
              <a:gd name="connsiteX6" fmla="*/ 6883522 w 7215027"/>
              <a:gd name="connsiteY6" fmla="*/ 844 h 1951418"/>
              <a:gd name="connsiteX0" fmla="*/ 6883522 w 7208565"/>
              <a:gd name="connsiteY0" fmla="*/ 844 h 1951418"/>
              <a:gd name="connsiteX1" fmla="*/ 7057295 w 7208565"/>
              <a:gd name="connsiteY1" fmla="*/ 0 h 1951418"/>
              <a:gd name="connsiteX2" fmla="*/ 4431887 w 7208565"/>
              <a:gd name="connsiteY2" fmla="*/ 1389017 h 1951418"/>
              <a:gd name="connsiteX3" fmla="*/ 2179492 w 7208565"/>
              <a:gd name="connsiteY3" fmla="*/ 1803717 h 1951418"/>
              <a:gd name="connsiteX4" fmla="*/ 12970 w 7208565"/>
              <a:gd name="connsiteY4" fmla="*/ 1930710 h 1951418"/>
              <a:gd name="connsiteX5" fmla="*/ 3541 w 7208565"/>
              <a:gd name="connsiteY5" fmla="*/ 1443726 h 1951418"/>
              <a:gd name="connsiteX6" fmla="*/ 6883522 w 7208565"/>
              <a:gd name="connsiteY6" fmla="*/ 844 h 1951418"/>
              <a:gd name="connsiteX0" fmla="*/ 6883522 w 7185437"/>
              <a:gd name="connsiteY0" fmla="*/ 844 h 1949723"/>
              <a:gd name="connsiteX1" fmla="*/ 7057295 w 7185437"/>
              <a:gd name="connsiteY1" fmla="*/ 0 h 1949723"/>
              <a:gd name="connsiteX2" fmla="*/ 4005713 w 7185437"/>
              <a:gd name="connsiteY2" fmla="*/ 1484317 h 1949723"/>
              <a:gd name="connsiteX3" fmla="*/ 2179492 w 7185437"/>
              <a:gd name="connsiteY3" fmla="*/ 1803717 h 1949723"/>
              <a:gd name="connsiteX4" fmla="*/ 12970 w 7185437"/>
              <a:gd name="connsiteY4" fmla="*/ 1930710 h 1949723"/>
              <a:gd name="connsiteX5" fmla="*/ 3541 w 7185437"/>
              <a:gd name="connsiteY5" fmla="*/ 1443726 h 1949723"/>
              <a:gd name="connsiteX6" fmla="*/ 6883522 w 7185437"/>
              <a:gd name="connsiteY6" fmla="*/ 844 h 1949723"/>
              <a:gd name="connsiteX0" fmla="*/ 6883522 w 7185437"/>
              <a:gd name="connsiteY0" fmla="*/ 844 h 1949723"/>
              <a:gd name="connsiteX1" fmla="*/ 7057295 w 7185437"/>
              <a:gd name="connsiteY1" fmla="*/ 0 h 1949723"/>
              <a:gd name="connsiteX2" fmla="*/ 4005713 w 7185437"/>
              <a:gd name="connsiteY2" fmla="*/ 1484317 h 1949723"/>
              <a:gd name="connsiteX3" fmla="*/ 2179492 w 7185437"/>
              <a:gd name="connsiteY3" fmla="*/ 1803717 h 1949723"/>
              <a:gd name="connsiteX4" fmla="*/ 12970 w 7185437"/>
              <a:gd name="connsiteY4" fmla="*/ 1930710 h 1949723"/>
              <a:gd name="connsiteX5" fmla="*/ 3541 w 7185437"/>
              <a:gd name="connsiteY5" fmla="*/ 1443726 h 1949723"/>
              <a:gd name="connsiteX6" fmla="*/ 6883522 w 7185437"/>
              <a:gd name="connsiteY6" fmla="*/ 844 h 1949723"/>
              <a:gd name="connsiteX0" fmla="*/ 6883522 w 7182740"/>
              <a:gd name="connsiteY0" fmla="*/ 844 h 1949723"/>
              <a:gd name="connsiteX1" fmla="*/ 7057295 w 7182740"/>
              <a:gd name="connsiteY1" fmla="*/ 0 h 1949723"/>
              <a:gd name="connsiteX2" fmla="*/ 4005713 w 7182740"/>
              <a:gd name="connsiteY2" fmla="*/ 1484317 h 1949723"/>
              <a:gd name="connsiteX3" fmla="*/ 2179492 w 7182740"/>
              <a:gd name="connsiteY3" fmla="*/ 1803717 h 1949723"/>
              <a:gd name="connsiteX4" fmla="*/ 12970 w 7182740"/>
              <a:gd name="connsiteY4" fmla="*/ 1930710 h 1949723"/>
              <a:gd name="connsiteX5" fmla="*/ 3541 w 7182740"/>
              <a:gd name="connsiteY5" fmla="*/ 1443726 h 1949723"/>
              <a:gd name="connsiteX6" fmla="*/ 6883522 w 7182740"/>
              <a:gd name="connsiteY6" fmla="*/ 844 h 1949723"/>
              <a:gd name="connsiteX0" fmla="*/ 6883522 w 7161605"/>
              <a:gd name="connsiteY0" fmla="*/ 844 h 1958149"/>
              <a:gd name="connsiteX1" fmla="*/ 7057295 w 7161605"/>
              <a:gd name="connsiteY1" fmla="*/ 0 h 1958149"/>
              <a:gd name="connsiteX2" fmla="*/ 4005713 w 7161605"/>
              <a:gd name="connsiteY2" fmla="*/ 1484317 h 1958149"/>
              <a:gd name="connsiteX3" fmla="*/ 1483062 w 7161605"/>
              <a:gd name="connsiteY3" fmla="*/ 1859309 h 1958149"/>
              <a:gd name="connsiteX4" fmla="*/ 12970 w 7161605"/>
              <a:gd name="connsiteY4" fmla="*/ 1930710 h 1958149"/>
              <a:gd name="connsiteX5" fmla="*/ 3541 w 7161605"/>
              <a:gd name="connsiteY5" fmla="*/ 1443726 h 1958149"/>
              <a:gd name="connsiteX6" fmla="*/ 6883522 w 7161605"/>
              <a:gd name="connsiteY6" fmla="*/ 844 h 1958149"/>
              <a:gd name="connsiteX0" fmla="*/ 6883522 w 7169505"/>
              <a:gd name="connsiteY0" fmla="*/ 844 h 1930957"/>
              <a:gd name="connsiteX1" fmla="*/ 7057295 w 7169505"/>
              <a:gd name="connsiteY1" fmla="*/ 0 h 1930957"/>
              <a:gd name="connsiteX2" fmla="*/ 4005713 w 7169505"/>
              <a:gd name="connsiteY2" fmla="*/ 1484317 h 1930957"/>
              <a:gd name="connsiteX3" fmla="*/ 12970 w 7169505"/>
              <a:gd name="connsiteY3" fmla="*/ 1930710 h 1930957"/>
              <a:gd name="connsiteX4" fmla="*/ 3541 w 7169505"/>
              <a:gd name="connsiteY4" fmla="*/ 1443726 h 1930957"/>
              <a:gd name="connsiteX5" fmla="*/ 6883522 w 7169505"/>
              <a:gd name="connsiteY5" fmla="*/ 844 h 1930957"/>
              <a:gd name="connsiteX0" fmla="*/ 6883522 w 7159426"/>
              <a:gd name="connsiteY0" fmla="*/ 844 h 1930957"/>
              <a:gd name="connsiteX1" fmla="*/ 7046901 w 7159426"/>
              <a:gd name="connsiteY1" fmla="*/ 0 h 1930957"/>
              <a:gd name="connsiteX2" fmla="*/ 4005713 w 7159426"/>
              <a:gd name="connsiteY2" fmla="*/ 1484317 h 1930957"/>
              <a:gd name="connsiteX3" fmla="*/ 12970 w 7159426"/>
              <a:gd name="connsiteY3" fmla="*/ 1930710 h 1930957"/>
              <a:gd name="connsiteX4" fmla="*/ 3541 w 7159426"/>
              <a:gd name="connsiteY4" fmla="*/ 1443726 h 1930957"/>
              <a:gd name="connsiteX5" fmla="*/ 6883522 w 7159426"/>
              <a:gd name="connsiteY5" fmla="*/ 844 h 1930957"/>
              <a:gd name="connsiteX0" fmla="*/ 6883522 w 7099132"/>
              <a:gd name="connsiteY0" fmla="*/ 844 h 1930957"/>
              <a:gd name="connsiteX1" fmla="*/ 7046901 w 7099132"/>
              <a:gd name="connsiteY1" fmla="*/ 0 h 1930957"/>
              <a:gd name="connsiteX2" fmla="*/ 4005713 w 7099132"/>
              <a:gd name="connsiteY2" fmla="*/ 1484317 h 1930957"/>
              <a:gd name="connsiteX3" fmla="*/ 12970 w 7099132"/>
              <a:gd name="connsiteY3" fmla="*/ 1930710 h 1930957"/>
              <a:gd name="connsiteX4" fmla="*/ 3541 w 7099132"/>
              <a:gd name="connsiteY4" fmla="*/ 1443726 h 1930957"/>
              <a:gd name="connsiteX5" fmla="*/ 6883522 w 7099132"/>
              <a:gd name="connsiteY5" fmla="*/ 844 h 1930957"/>
              <a:gd name="connsiteX0" fmla="*/ 6883522 w 7068789"/>
              <a:gd name="connsiteY0" fmla="*/ 844 h 1930957"/>
              <a:gd name="connsiteX1" fmla="*/ 7046901 w 7068789"/>
              <a:gd name="connsiteY1" fmla="*/ 0 h 1930957"/>
              <a:gd name="connsiteX2" fmla="*/ 4005713 w 7068789"/>
              <a:gd name="connsiteY2" fmla="*/ 1484317 h 1930957"/>
              <a:gd name="connsiteX3" fmla="*/ 12970 w 7068789"/>
              <a:gd name="connsiteY3" fmla="*/ 1930710 h 1930957"/>
              <a:gd name="connsiteX4" fmla="*/ 3541 w 7068789"/>
              <a:gd name="connsiteY4" fmla="*/ 1443726 h 1930957"/>
              <a:gd name="connsiteX5" fmla="*/ 6883522 w 7068789"/>
              <a:gd name="connsiteY5" fmla="*/ 844 h 1930957"/>
              <a:gd name="connsiteX0" fmla="*/ 6883522 w 7089416"/>
              <a:gd name="connsiteY0" fmla="*/ 844 h 1930957"/>
              <a:gd name="connsiteX1" fmla="*/ 7067690 w 7089416"/>
              <a:gd name="connsiteY1" fmla="*/ 0 h 1930957"/>
              <a:gd name="connsiteX2" fmla="*/ 4005713 w 7089416"/>
              <a:gd name="connsiteY2" fmla="*/ 1484317 h 1930957"/>
              <a:gd name="connsiteX3" fmla="*/ 12970 w 7089416"/>
              <a:gd name="connsiteY3" fmla="*/ 1930710 h 1930957"/>
              <a:gd name="connsiteX4" fmla="*/ 3541 w 7089416"/>
              <a:gd name="connsiteY4" fmla="*/ 1443726 h 1930957"/>
              <a:gd name="connsiteX5" fmla="*/ 6883522 w 7089416"/>
              <a:gd name="connsiteY5" fmla="*/ 844 h 1930957"/>
              <a:gd name="connsiteX0" fmla="*/ 6883522 w 7080875"/>
              <a:gd name="connsiteY0" fmla="*/ 844 h 1930957"/>
              <a:gd name="connsiteX1" fmla="*/ 7067690 w 7080875"/>
              <a:gd name="connsiteY1" fmla="*/ 0 h 1930957"/>
              <a:gd name="connsiteX2" fmla="*/ 4005713 w 7080875"/>
              <a:gd name="connsiteY2" fmla="*/ 1484317 h 1930957"/>
              <a:gd name="connsiteX3" fmla="*/ 12970 w 7080875"/>
              <a:gd name="connsiteY3" fmla="*/ 1930710 h 1930957"/>
              <a:gd name="connsiteX4" fmla="*/ 3541 w 7080875"/>
              <a:gd name="connsiteY4" fmla="*/ 1443726 h 1930957"/>
              <a:gd name="connsiteX5" fmla="*/ 6883522 w 7080875"/>
              <a:gd name="connsiteY5" fmla="*/ 844 h 1930957"/>
              <a:gd name="connsiteX0" fmla="*/ 6883522 w 7067690"/>
              <a:gd name="connsiteY0" fmla="*/ 844 h 1930833"/>
              <a:gd name="connsiteX1" fmla="*/ 7067690 w 7067690"/>
              <a:gd name="connsiteY1" fmla="*/ 0 h 1930833"/>
              <a:gd name="connsiteX2" fmla="*/ 5672038 w 7067690"/>
              <a:gd name="connsiteY2" fmla="*/ 842775 h 1930833"/>
              <a:gd name="connsiteX3" fmla="*/ 4005713 w 7067690"/>
              <a:gd name="connsiteY3" fmla="*/ 1484317 h 1930833"/>
              <a:gd name="connsiteX4" fmla="*/ 12970 w 7067690"/>
              <a:gd name="connsiteY4" fmla="*/ 1930710 h 1930833"/>
              <a:gd name="connsiteX5" fmla="*/ 3541 w 7067690"/>
              <a:gd name="connsiteY5" fmla="*/ 1443726 h 1930833"/>
              <a:gd name="connsiteX6" fmla="*/ 6883522 w 7067690"/>
              <a:gd name="connsiteY6" fmla="*/ 844 h 1930833"/>
              <a:gd name="connsiteX0" fmla="*/ 6883522 w 7067690"/>
              <a:gd name="connsiteY0" fmla="*/ 844 h 1930848"/>
              <a:gd name="connsiteX1" fmla="*/ 7067690 w 7067690"/>
              <a:gd name="connsiteY1" fmla="*/ 0 h 1930848"/>
              <a:gd name="connsiteX2" fmla="*/ 6098212 w 7067690"/>
              <a:gd name="connsiteY2" fmla="*/ 668058 h 1930848"/>
              <a:gd name="connsiteX3" fmla="*/ 4005713 w 7067690"/>
              <a:gd name="connsiteY3" fmla="*/ 1484317 h 1930848"/>
              <a:gd name="connsiteX4" fmla="*/ 12970 w 7067690"/>
              <a:gd name="connsiteY4" fmla="*/ 1930710 h 1930848"/>
              <a:gd name="connsiteX5" fmla="*/ 3541 w 7067690"/>
              <a:gd name="connsiteY5" fmla="*/ 1443726 h 1930848"/>
              <a:gd name="connsiteX6" fmla="*/ 6883522 w 7067690"/>
              <a:gd name="connsiteY6" fmla="*/ 844 h 1930848"/>
              <a:gd name="connsiteX0" fmla="*/ 6883522 w 7067690"/>
              <a:gd name="connsiteY0" fmla="*/ 844 h 1930848"/>
              <a:gd name="connsiteX1" fmla="*/ 7067690 w 7067690"/>
              <a:gd name="connsiteY1" fmla="*/ 0 h 1930848"/>
              <a:gd name="connsiteX2" fmla="*/ 6098212 w 7067690"/>
              <a:gd name="connsiteY2" fmla="*/ 668058 h 1930848"/>
              <a:gd name="connsiteX3" fmla="*/ 4005713 w 7067690"/>
              <a:gd name="connsiteY3" fmla="*/ 1484317 h 1930848"/>
              <a:gd name="connsiteX4" fmla="*/ 12970 w 7067690"/>
              <a:gd name="connsiteY4" fmla="*/ 1930710 h 1930848"/>
              <a:gd name="connsiteX5" fmla="*/ 3541 w 7067690"/>
              <a:gd name="connsiteY5" fmla="*/ 1443726 h 1930848"/>
              <a:gd name="connsiteX6" fmla="*/ 6883522 w 7067690"/>
              <a:gd name="connsiteY6" fmla="*/ 844 h 1930848"/>
              <a:gd name="connsiteX0" fmla="*/ 6883522 w 7171635"/>
              <a:gd name="connsiteY0" fmla="*/ 8786 h 1938790"/>
              <a:gd name="connsiteX1" fmla="*/ 7171635 w 7171635"/>
              <a:gd name="connsiteY1" fmla="*/ 0 h 1938790"/>
              <a:gd name="connsiteX2" fmla="*/ 6098212 w 7171635"/>
              <a:gd name="connsiteY2" fmla="*/ 676000 h 1938790"/>
              <a:gd name="connsiteX3" fmla="*/ 4005713 w 7171635"/>
              <a:gd name="connsiteY3" fmla="*/ 1492259 h 1938790"/>
              <a:gd name="connsiteX4" fmla="*/ 12970 w 7171635"/>
              <a:gd name="connsiteY4" fmla="*/ 1938652 h 1938790"/>
              <a:gd name="connsiteX5" fmla="*/ 3541 w 7171635"/>
              <a:gd name="connsiteY5" fmla="*/ 1451668 h 1938790"/>
              <a:gd name="connsiteX6" fmla="*/ 6883522 w 7171635"/>
              <a:gd name="connsiteY6" fmla="*/ 8786 h 1938790"/>
              <a:gd name="connsiteX0" fmla="*/ 6883522 w 7171635"/>
              <a:gd name="connsiteY0" fmla="*/ 8786 h 1938789"/>
              <a:gd name="connsiteX1" fmla="*/ 7171635 w 7171635"/>
              <a:gd name="connsiteY1" fmla="*/ 0 h 1938789"/>
              <a:gd name="connsiteX2" fmla="*/ 6139790 w 7171635"/>
              <a:gd name="connsiteY2" fmla="*/ 683942 h 1938789"/>
              <a:gd name="connsiteX3" fmla="*/ 4005713 w 7171635"/>
              <a:gd name="connsiteY3" fmla="*/ 1492259 h 1938789"/>
              <a:gd name="connsiteX4" fmla="*/ 12970 w 7171635"/>
              <a:gd name="connsiteY4" fmla="*/ 1938652 h 1938789"/>
              <a:gd name="connsiteX5" fmla="*/ 3541 w 7171635"/>
              <a:gd name="connsiteY5" fmla="*/ 1451668 h 1938789"/>
              <a:gd name="connsiteX6" fmla="*/ 6883522 w 7171635"/>
              <a:gd name="connsiteY6" fmla="*/ 8786 h 1938789"/>
              <a:gd name="connsiteX0" fmla="*/ 6883522 w 7171635"/>
              <a:gd name="connsiteY0" fmla="*/ 8786 h 1938789"/>
              <a:gd name="connsiteX1" fmla="*/ 7171635 w 7171635"/>
              <a:gd name="connsiteY1" fmla="*/ 0 h 1938789"/>
              <a:gd name="connsiteX2" fmla="*/ 6139790 w 7171635"/>
              <a:gd name="connsiteY2" fmla="*/ 683942 h 1938789"/>
              <a:gd name="connsiteX3" fmla="*/ 4005713 w 7171635"/>
              <a:gd name="connsiteY3" fmla="*/ 1492259 h 1938789"/>
              <a:gd name="connsiteX4" fmla="*/ 12970 w 7171635"/>
              <a:gd name="connsiteY4" fmla="*/ 1938652 h 1938789"/>
              <a:gd name="connsiteX5" fmla="*/ 3541 w 7171635"/>
              <a:gd name="connsiteY5" fmla="*/ 1451668 h 1938789"/>
              <a:gd name="connsiteX6" fmla="*/ 6883522 w 7171635"/>
              <a:gd name="connsiteY6" fmla="*/ 8786 h 1938789"/>
              <a:gd name="connsiteX0" fmla="*/ 6883522 w 7171635"/>
              <a:gd name="connsiteY0" fmla="*/ 8786 h 1938898"/>
              <a:gd name="connsiteX1" fmla="*/ 7171635 w 7171635"/>
              <a:gd name="connsiteY1" fmla="*/ 0 h 1938898"/>
              <a:gd name="connsiteX2" fmla="*/ 6139790 w 7171635"/>
              <a:gd name="connsiteY2" fmla="*/ 683942 h 1938898"/>
              <a:gd name="connsiteX3" fmla="*/ 3423622 w 7171635"/>
              <a:gd name="connsiteY3" fmla="*/ 1603442 h 1938898"/>
              <a:gd name="connsiteX4" fmla="*/ 12970 w 7171635"/>
              <a:gd name="connsiteY4" fmla="*/ 1938652 h 1938898"/>
              <a:gd name="connsiteX5" fmla="*/ 3541 w 7171635"/>
              <a:gd name="connsiteY5" fmla="*/ 1451668 h 1938898"/>
              <a:gd name="connsiteX6" fmla="*/ 6883522 w 7171635"/>
              <a:gd name="connsiteY6" fmla="*/ 8786 h 1938898"/>
              <a:gd name="connsiteX0" fmla="*/ 6888150 w 7176263"/>
              <a:gd name="connsiteY0" fmla="*/ 8786 h 1946829"/>
              <a:gd name="connsiteX1" fmla="*/ 7176263 w 7176263"/>
              <a:gd name="connsiteY1" fmla="*/ 0 h 1946829"/>
              <a:gd name="connsiteX2" fmla="*/ 6144418 w 7176263"/>
              <a:gd name="connsiteY2" fmla="*/ 683942 h 1946829"/>
              <a:gd name="connsiteX3" fmla="*/ 3428250 w 7176263"/>
              <a:gd name="connsiteY3" fmla="*/ 1603442 h 1946829"/>
              <a:gd name="connsiteX4" fmla="*/ 7204 w 7176263"/>
              <a:gd name="connsiteY4" fmla="*/ 1946594 h 1946829"/>
              <a:gd name="connsiteX5" fmla="*/ 8169 w 7176263"/>
              <a:gd name="connsiteY5" fmla="*/ 1451668 h 1946829"/>
              <a:gd name="connsiteX6" fmla="*/ 6888150 w 7176263"/>
              <a:gd name="connsiteY6" fmla="*/ 8786 h 194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6263" h="1946829">
                <a:moveTo>
                  <a:pt x="6888150" y="8786"/>
                </a:moveTo>
                <a:lnTo>
                  <a:pt x="7176263" y="0"/>
                </a:lnTo>
                <a:cubicBezTo>
                  <a:pt x="7078294" y="172089"/>
                  <a:pt x="6654747" y="436556"/>
                  <a:pt x="6144418" y="683942"/>
                </a:cubicBezTo>
                <a:cubicBezTo>
                  <a:pt x="5187126" y="1113987"/>
                  <a:pt x="4451119" y="1393000"/>
                  <a:pt x="3428250" y="1603442"/>
                </a:cubicBezTo>
                <a:cubicBezTo>
                  <a:pt x="2405381" y="1813884"/>
                  <a:pt x="674233" y="1953359"/>
                  <a:pt x="7204" y="1946594"/>
                </a:cubicBezTo>
                <a:cubicBezTo>
                  <a:pt x="-5507" y="1944834"/>
                  <a:pt x="1058" y="1464985"/>
                  <a:pt x="8169" y="1451668"/>
                </a:cubicBezTo>
                <a:cubicBezTo>
                  <a:pt x="2303792" y="1341437"/>
                  <a:pt x="4770751" y="459438"/>
                  <a:pt x="6888150" y="8786"/>
                </a:cubicBezTo>
                <a:close/>
              </a:path>
            </a:pathLst>
          </a:custGeom>
          <a:solidFill>
            <a:srgbClr val="FCE5E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4" b="0" i="0" u="none" strike="noStrike" kern="1200" cap="none" spc="0" normalizeH="0" baseline="0" noProof="0" dirty="0">
              <a:ln>
                <a:noFill/>
              </a:ln>
              <a:gradFill flip="none" rotWithShape="1">
                <a:gsLst>
                  <a:gs pos="0">
                    <a:srgbClr val="4472C4">
                      <a:lumMod val="0"/>
                      <a:lumOff val="100000"/>
                    </a:srgbClr>
                  </a:gs>
                  <a:gs pos="35000">
                    <a:srgbClr val="4472C4">
                      <a:lumMod val="0"/>
                      <a:lumOff val="100000"/>
                    </a:srgbClr>
                  </a:gs>
                  <a:gs pos="100000">
                    <a:srgbClr val="4472C4">
                      <a:lumMod val="100000"/>
                    </a:srgbClr>
                  </a:gs>
                </a:gsLst>
                <a:path path="circle">
                  <a:fillToRect l="50000" t="-80000" r="50000" b="180000"/>
                </a:path>
                <a:tileRect/>
              </a:gradFill>
              <a:effectLst/>
              <a:uLnTx/>
              <a:uFillTx/>
              <a:latin typeface="Calibri" panose="020F0502020204030204"/>
              <a:ea typeface="游ゴシック" panose="020B0400000000000000" pitchFamily="50" charset="-128"/>
              <a:cs typeface="+mn-cs"/>
            </a:endParaRPr>
          </a:p>
        </p:txBody>
      </p:sp>
      <p:sp>
        <p:nvSpPr>
          <p:cNvPr id="60" name="正方形/長方形 11">
            <a:extLst>
              <a:ext uri="{FF2B5EF4-FFF2-40B4-BE49-F238E27FC236}">
                <a16:creationId xmlns:a16="http://schemas.microsoft.com/office/drawing/2014/main" id="{86AAFB43-E5EC-88FC-EE51-FFC579B76CC2}"/>
              </a:ext>
            </a:extLst>
          </p:cNvPr>
          <p:cNvSpPr/>
          <p:nvPr/>
        </p:nvSpPr>
        <p:spPr>
          <a:xfrm>
            <a:off x="-26668" y="-9210"/>
            <a:ext cx="4995073" cy="2908658"/>
          </a:xfrm>
          <a:custGeom>
            <a:avLst/>
            <a:gdLst>
              <a:gd name="connsiteX0" fmla="*/ 0 w 5917915"/>
              <a:gd name="connsiteY0" fmla="*/ 0 h 1640810"/>
              <a:gd name="connsiteX1" fmla="*/ 5917915 w 5917915"/>
              <a:gd name="connsiteY1" fmla="*/ 0 h 1640810"/>
              <a:gd name="connsiteX2" fmla="*/ 5917915 w 5917915"/>
              <a:gd name="connsiteY2" fmla="*/ 1640810 h 1640810"/>
              <a:gd name="connsiteX3" fmla="*/ 0 w 5917915"/>
              <a:gd name="connsiteY3" fmla="*/ 1640810 h 1640810"/>
              <a:gd name="connsiteX4" fmla="*/ 0 w 5917915"/>
              <a:gd name="connsiteY4" fmla="*/ 0 h 1640810"/>
              <a:gd name="connsiteX0" fmla="*/ 0 w 5917915"/>
              <a:gd name="connsiteY0" fmla="*/ 0 h 1640810"/>
              <a:gd name="connsiteX1" fmla="*/ 5917915 w 5917915"/>
              <a:gd name="connsiteY1" fmla="*/ 0 h 1640810"/>
              <a:gd name="connsiteX2" fmla="*/ 4058292 w 5917915"/>
              <a:gd name="connsiteY2" fmla="*/ 1065457 h 1640810"/>
              <a:gd name="connsiteX3" fmla="*/ 0 w 5917915"/>
              <a:gd name="connsiteY3" fmla="*/ 1640810 h 1640810"/>
              <a:gd name="connsiteX4" fmla="*/ 0 w 5917915"/>
              <a:gd name="connsiteY4" fmla="*/ 0 h 1640810"/>
              <a:gd name="connsiteX0" fmla="*/ 0 w 6083574"/>
              <a:gd name="connsiteY0" fmla="*/ 0 h 1679281"/>
              <a:gd name="connsiteX1" fmla="*/ 5917915 w 6083574"/>
              <a:gd name="connsiteY1" fmla="*/ 0 h 1679281"/>
              <a:gd name="connsiteX2" fmla="*/ 4058292 w 6083574"/>
              <a:gd name="connsiteY2" fmla="*/ 1065457 h 1679281"/>
              <a:gd name="connsiteX3" fmla="*/ 0 w 6083574"/>
              <a:gd name="connsiteY3" fmla="*/ 1640810 h 1679281"/>
              <a:gd name="connsiteX4" fmla="*/ 0 w 6083574"/>
              <a:gd name="connsiteY4" fmla="*/ 0 h 1679281"/>
              <a:gd name="connsiteX0" fmla="*/ 0 w 7521865"/>
              <a:gd name="connsiteY0" fmla="*/ 61645 h 1741523"/>
              <a:gd name="connsiteX1" fmla="*/ 7417942 w 7521865"/>
              <a:gd name="connsiteY1" fmla="*/ 0 h 1741523"/>
              <a:gd name="connsiteX2" fmla="*/ 4058292 w 7521865"/>
              <a:gd name="connsiteY2" fmla="*/ 1127102 h 1741523"/>
              <a:gd name="connsiteX3" fmla="*/ 0 w 7521865"/>
              <a:gd name="connsiteY3" fmla="*/ 1702455 h 1741523"/>
              <a:gd name="connsiteX4" fmla="*/ 0 w 7521865"/>
              <a:gd name="connsiteY4" fmla="*/ 61645 h 1741523"/>
              <a:gd name="connsiteX0" fmla="*/ 0 w 7524471"/>
              <a:gd name="connsiteY0" fmla="*/ 61645 h 1764357"/>
              <a:gd name="connsiteX1" fmla="*/ 7417942 w 7524471"/>
              <a:gd name="connsiteY1" fmla="*/ 0 h 1764357"/>
              <a:gd name="connsiteX2" fmla="*/ 4140485 w 7524471"/>
              <a:gd name="connsiteY2" fmla="*/ 1363408 h 1764357"/>
              <a:gd name="connsiteX3" fmla="*/ 0 w 7524471"/>
              <a:gd name="connsiteY3" fmla="*/ 1702455 h 1764357"/>
              <a:gd name="connsiteX4" fmla="*/ 0 w 7524471"/>
              <a:gd name="connsiteY4" fmla="*/ 61645 h 1764357"/>
              <a:gd name="connsiteX0" fmla="*/ 10252 w 7524471"/>
              <a:gd name="connsiteY0" fmla="*/ 8223 h 1764357"/>
              <a:gd name="connsiteX1" fmla="*/ 7417942 w 7524471"/>
              <a:gd name="connsiteY1" fmla="*/ 0 h 1764357"/>
              <a:gd name="connsiteX2" fmla="*/ 4140485 w 7524471"/>
              <a:gd name="connsiteY2" fmla="*/ 1363408 h 1764357"/>
              <a:gd name="connsiteX3" fmla="*/ 0 w 7524471"/>
              <a:gd name="connsiteY3" fmla="*/ 1702455 h 1764357"/>
              <a:gd name="connsiteX4" fmla="*/ 10252 w 7524471"/>
              <a:gd name="connsiteY4" fmla="*/ 8223 h 1764357"/>
              <a:gd name="connsiteX0" fmla="*/ 920 w 7515139"/>
              <a:gd name="connsiteY0" fmla="*/ 8223 h 1812314"/>
              <a:gd name="connsiteX1" fmla="*/ 7408610 w 7515139"/>
              <a:gd name="connsiteY1" fmla="*/ 0 h 1812314"/>
              <a:gd name="connsiteX2" fmla="*/ 4131153 w 7515139"/>
              <a:gd name="connsiteY2" fmla="*/ 1363408 h 1812314"/>
              <a:gd name="connsiteX3" fmla="*/ 1549 w 7515139"/>
              <a:gd name="connsiteY3" fmla="*/ 1757683 h 1812314"/>
              <a:gd name="connsiteX4" fmla="*/ 920 w 7515139"/>
              <a:gd name="connsiteY4" fmla="*/ 8223 h 1812314"/>
              <a:gd name="connsiteX0" fmla="*/ 920 w 7515139"/>
              <a:gd name="connsiteY0" fmla="*/ 8223 h 1762946"/>
              <a:gd name="connsiteX1" fmla="*/ 7408610 w 7515139"/>
              <a:gd name="connsiteY1" fmla="*/ 0 h 1762946"/>
              <a:gd name="connsiteX2" fmla="*/ 4131153 w 7515139"/>
              <a:gd name="connsiteY2" fmla="*/ 1363408 h 1762946"/>
              <a:gd name="connsiteX3" fmla="*/ 1549 w 7515139"/>
              <a:gd name="connsiteY3" fmla="*/ 1757683 h 1762946"/>
              <a:gd name="connsiteX4" fmla="*/ 920 w 7515139"/>
              <a:gd name="connsiteY4" fmla="*/ 8223 h 1762946"/>
              <a:gd name="connsiteX0" fmla="*/ 10252 w 7524471"/>
              <a:gd name="connsiteY0" fmla="*/ 8223 h 1770627"/>
              <a:gd name="connsiteX1" fmla="*/ 7417942 w 7524471"/>
              <a:gd name="connsiteY1" fmla="*/ 0 h 1770627"/>
              <a:gd name="connsiteX2" fmla="*/ 4140485 w 7524471"/>
              <a:gd name="connsiteY2" fmla="*/ 1363408 h 1770627"/>
              <a:gd name="connsiteX3" fmla="*/ 0 w 7524471"/>
              <a:gd name="connsiteY3" fmla="*/ 1765573 h 1770627"/>
              <a:gd name="connsiteX4" fmla="*/ 10252 w 7524471"/>
              <a:gd name="connsiteY4" fmla="*/ 8223 h 1770627"/>
              <a:gd name="connsiteX0" fmla="*/ 10252 w 8144965"/>
              <a:gd name="connsiteY0" fmla="*/ 83224 h 1845747"/>
              <a:gd name="connsiteX1" fmla="*/ 7417942 w 8144965"/>
              <a:gd name="connsiteY1" fmla="*/ 75001 h 1845747"/>
              <a:gd name="connsiteX2" fmla="*/ 7497117 w 8144965"/>
              <a:gd name="connsiteY2" fmla="*/ 109711 h 1845747"/>
              <a:gd name="connsiteX3" fmla="*/ 4140485 w 8144965"/>
              <a:gd name="connsiteY3" fmla="*/ 1438409 h 1845747"/>
              <a:gd name="connsiteX4" fmla="*/ 0 w 8144965"/>
              <a:gd name="connsiteY4" fmla="*/ 1840574 h 1845747"/>
              <a:gd name="connsiteX5" fmla="*/ 10252 w 8144965"/>
              <a:gd name="connsiteY5" fmla="*/ 83224 h 1845747"/>
              <a:gd name="connsiteX0" fmla="*/ 10252 w 7991767"/>
              <a:gd name="connsiteY0" fmla="*/ 8223 h 1770746"/>
              <a:gd name="connsiteX1" fmla="*/ 7417942 w 7991767"/>
              <a:gd name="connsiteY1" fmla="*/ 0 h 1770746"/>
              <a:gd name="connsiteX2" fmla="*/ 7497117 w 7991767"/>
              <a:gd name="connsiteY2" fmla="*/ 34710 h 1770746"/>
              <a:gd name="connsiteX3" fmla="*/ 4140485 w 7991767"/>
              <a:gd name="connsiteY3" fmla="*/ 1363408 h 1770746"/>
              <a:gd name="connsiteX4" fmla="*/ 0 w 7991767"/>
              <a:gd name="connsiteY4" fmla="*/ 1765573 h 1770746"/>
              <a:gd name="connsiteX5" fmla="*/ 10252 w 7991767"/>
              <a:gd name="connsiteY5" fmla="*/ 8223 h 1770746"/>
              <a:gd name="connsiteX0" fmla="*/ 10252 w 7991768"/>
              <a:gd name="connsiteY0" fmla="*/ 8223 h 1770746"/>
              <a:gd name="connsiteX1" fmla="*/ 7417942 w 7991768"/>
              <a:gd name="connsiteY1" fmla="*/ 0 h 1770746"/>
              <a:gd name="connsiteX2" fmla="*/ 7497117 w 7991768"/>
              <a:gd name="connsiteY2" fmla="*/ 50490 h 1770746"/>
              <a:gd name="connsiteX3" fmla="*/ 4140485 w 7991768"/>
              <a:gd name="connsiteY3" fmla="*/ 1363408 h 1770746"/>
              <a:gd name="connsiteX4" fmla="*/ 0 w 7991768"/>
              <a:gd name="connsiteY4" fmla="*/ 1765573 h 1770746"/>
              <a:gd name="connsiteX5" fmla="*/ 10252 w 7991768"/>
              <a:gd name="connsiteY5" fmla="*/ 8223 h 1770746"/>
              <a:gd name="connsiteX0" fmla="*/ 10252 w 7991768"/>
              <a:gd name="connsiteY0" fmla="*/ 8223 h 1770746"/>
              <a:gd name="connsiteX1" fmla="*/ 7417942 w 7991768"/>
              <a:gd name="connsiteY1" fmla="*/ 0 h 1770746"/>
              <a:gd name="connsiteX2" fmla="*/ 7497117 w 7991768"/>
              <a:gd name="connsiteY2" fmla="*/ 50490 h 1770746"/>
              <a:gd name="connsiteX3" fmla="*/ 4140485 w 7991768"/>
              <a:gd name="connsiteY3" fmla="*/ 1363408 h 1770746"/>
              <a:gd name="connsiteX4" fmla="*/ 0 w 7991768"/>
              <a:gd name="connsiteY4" fmla="*/ 1765573 h 1770746"/>
              <a:gd name="connsiteX5" fmla="*/ 10252 w 7991768"/>
              <a:gd name="connsiteY5" fmla="*/ 8223 h 1770746"/>
              <a:gd name="connsiteX0" fmla="*/ 10252 w 7497117"/>
              <a:gd name="connsiteY0" fmla="*/ 8223 h 1770746"/>
              <a:gd name="connsiteX1" fmla="*/ 7417942 w 7497117"/>
              <a:gd name="connsiteY1" fmla="*/ 0 h 1770746"/>
              <a:gd name="connsiteX2" fmla="*/ 7497117 w 7497117"/>
              <a:gd name="connsiteY2" fmla="*/ 50490 h 1770746"/>
              <a:gd name="connsiteX3" fmla="*/ 4140485 w 7497117"/>
              <a:gd name="connsiteY3" fmla="*/ 1363408 h 1770746"/>
              <a:gd name="connsiteX4" fmla="*/ 0 w 7497117"/>
              <a:gd name="connsiteY4" fmla="*/ 1765573 h 1770746"/>
              <a:gd name="connsiteX5" fmla="*/ 10252 w 7497117"/>
              <a:gd name="connsiteY5" fmla="*/ 8223 h 1770746"/>
              <a:gd name="connsiteX0" fmla="*/ 10252 w 7479010"/>
              <a:gd name="connsiteY0" fmla="*/ 8223 h 1770746"/>
              <a:gd name="connsiteX1" fmla="*/ 7417942 w 7479010"/>
              <a:gd name="connsiteY1" fmla="*/ 0 h 1770746"/>
              <a:gd name="connsiteX2" fmla="*/ 7475461 w 7479010"/>
              <a:gd name="connsiteY2" fmla="*/ 26821 h 1770746"/>
              <a:gd name="connsiteX3" fmla="*/ 4140485 w 7479010"/>
              <a:gd name="connsiteY3" fmla="*/ 1363408 h 1770746"/>
              <a:gd name="connsiteX4" fmla="*/ 0 w 7479010"/>
              <a:gd name="connsiteY4" fmla="*/ 1765573 h 1770746"/>
              <a:gd name="connsiteX5" fmla="*/ 10252 w 7479010"/>
              <a:gd name="connsiteY5" fmla="*/ 8223 h 1770746"/>
              <a:gd name="connsiteX0" fmla="*/ 10252 w 7479009"/>
              <a:gd name="connsiteY0" fmla="*/ 8223 h 1770746"/>
              <a:gd name="connsiteX1" fmla="*/ 7417942 w 7479009"/>
              <a:gd name="connsiteY1" fmla="*/ 0 h 1770746"/>
              <a:gd name="connsiteX2" fmla="*/ 7475461 w 7479009"/>
              <a:gd name="connsiteY2" fmla="*/ 26821 h 1770746"/>
              <a:gd name="connsiteX3" fmla="*/ 4140485 w 7479009"/>
              <a:gd name="connsiteY3" fmla="*/ 1363408 h 1770746"/>
              <a:gd name="connsiteX4" fmla="*/ 0 w 7479009"/>
              <a:gd name="connsiteY4" fmla="*/ 1765573 h 1770746"/>
              <a:gd name="connsiteX5" fmla="*/ 10252 w 7479009"/>
              <a:gd name="connsiteY5" fmla="*/ 8223 h 17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9009" h="1770746">
                <a:moveTo>
                  <a:pt x="10252" y="8223"/>
                </a:moveTo>
                <a:lnTo>
                  <a:pt x="7417942" y="0"/>
                </a:lnTo>
                <a:cubicBezTo>
                  <a:pt x="7512351" y="20194"/>
                  <a:pt x="7466766" y="4719"/>
                  <a:pt x="7475461" y="26821"/>
                </a:cubicBezTo>
                <a:cubicBezTo>
                  <a:pt x="6842863" y="427629"/>
                  <a:pt x="5390005" y="1074931"/>
                  <a:pt x="4140485" y="1363408"/>
                </a:cubicBezTo>
                <a:cubicBezTo>
                  <a:pt x="2890966" y="1651885"/>
                  <a:pt x="741669" y="1801134"/>
                  <a:pt x="0" y="1765573"/>
                </a:cubicBezTo>
                <a:cubicBezTo>
                  <a:pt x="3417" y="1200829"/>
                  <a:pt x="6835" y="572967"/>
                  <a:pt x="10252" y="8223"/>
                </a:cubicBezTo>
                <a:close/>
              </a:path>
            </a:pathLst>
          </a:custGeom>
          <a:gradFill flip="none" rotWithShape="1">
            <a:gsLst>
              <a:gs pos="0">
                <a:srgbClr val="FF3300"/>
              </a:gs>
              <a:gs pos="41000">
                <a:srgbClr val="F5BAAC"/>
              </a:gs>
              <a:gs pos="70000">
                <a:srgbClr val="FAD5EA"/>
              </a:gs>
              <a:gs pos="100000">
                <a:srgbClr val="F5BAAC"/>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4"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コンテンツ プレースホルダー 4">
            <a:extLst>
              <a:ext uri="{FF2B5EF4-FFF2-40B4-BE49-F238E27FC236}">
                <a16:creationId xmlns:a16="http://schemas.microsoft.com/office/drawing/2014/main" id="{0E4ED1F0-AF1A-FBDC-2176-DB7086B958F6}"/>
              </a:ext>
            </a:extLst>
          </p:cNvPr>
          <p:cNvSpPr txBox="1">
            <a:spLocks/>
          </p:cNvSpPr>
          <p:nvPr/>
        </p:nvSpPr>
        <p:spPr>
          <a:xfrm>
            <a:off x="2675328" y="1461900"/>
            <a:ext cx="4796362" cy="536657"/>
          </a:xfrm>
          <a:prstGeom prst="rect">
            <a:avLst/>
          </a:prstGeom>
        </p:spPr>
        <p:txBody>
          <a:bodyPr vert="horz" wrap="square" lIns="91440" tIns="45720" rIns="91440" bIns="45720" rtlCol="0">
            <a:noAutofit/>
          </a:bodyPr>
          <a:lstStyle/>
          <a:p>
            <a:pPr algn="just">
              <a:defRPr/>
            </a:pPr>
            <a:endParaRPr lang="ja-JP" altLang="en-US" sz="1100" kern="10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62" name="楕円 61">
            <a:extLst>
              <a:ext uri="{FF2B5EF4-FFF2-40B4-BE49-F238E27FC236}">
                <a16:creationId xmlns:a16="http://schemas.microsoft.com/office/drawing/2014/main" id="{A0127508-88E3-E051-E2CC-BF5384DF63D1}"/>
              </a:ext>
            </a:extLst>
          </p:cNvPr>
          <p:cNvSpPr/>
          <p:nvPr/>
        </p:nvSpPr>
        <p:spPr>
          <a:xfrm rot="313568" flipV="1">
            <a:off x="3930768" y="9772585"/>
            <a:ext cx="80139" cy="45719"/>
          </a:xfrm>
          <a:prstGeom prst="ellipse">
            <a:avLst/>
          </a:prstGeom>
          <a:solidFill>
            <a:sysClr val="window" lastClr="FFFFFF"/>
          </a:solidFill>
          <a:ln w="88900" cap="flat" cmpd="sng" algn="ctr">
            <a:solidFill>
              <a:sysClr val="window" lastClr="FFFFFF">
                <a:alpha val="74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63" name="四角形: 角を丸くする 62">
            <a:extLst>
              <a:ext uri="{FF2B5EF4-FFF2-40B4-BE49-F238E27FC236}">
                <a16:creationId xmlns:a16="http://schemas.microsoft.com/office/drawing/2014/main" id="{6308E864-11CB-DA0C-66DD-5F99D5773D3A}"/>
              </a:ext>
            </a:extLst>
          </p:cNvPr>
          <p:cNvSpPr/>
          <p:nvPr/>
        </p:nvSpPr>
        <p:spPr>
          <a:xfrm>
            <a:off x="4586039" y="2103472"/>
            <a:ext cx="2750106" cy="1455182"/>
          </a:xfrm>
          <a:prstGeom prst="roundRect">
            <a:avLst>
              <a:gd name="adj" fmla="val 9949"/>
            </a:avLst>
          </a:prstGeom>
          <a:solidFill>
            <a:sysClr val="window" lastClr="FFFFFF"/>
          </a:solidFill>
          <a:ln w="28575" cap="flat" cmpd="sng" algn="ctr">
            <a:solidFill>
              <a:srgbClr val="FFAD9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4" name="フローチャート: 端子 63">
            <a:extLst>
              <a:ext uri="{FF2B5EF4-FFF2-40B4-BE49-F238E27FC236}">
                <a16:creationId xmlns:a16="http://schemas.microsoft.com/office/drawing/2014/main" id="{9B44F74F-3B3A-AA0F-DA8F-989844527955}"/>
              </a:ext>
            </a:extLst>
          </p:cNvPr>
          <p:cNvSpPr/>
          <p:nvPr/>
        </p:nvSpPr>
        <p:spPr>
          <a:xfrm>
            <a:off x="4841626" y="1994447"/>
            <a:ext cx="775877" cy="253536"/>
          </a:xfrm>
          <a:prstGeom prst="flowChartTerminator">
            <a:avLst/>
          </a:prstGeom>
          <a:solidFill>
            <a:srgbClr val="F9988D"/>
          </a:solidFill>
          <a:ln w="12700" cap="flat" cmpd="sng" algn="ctr">
            <a:solidFill>
              <a:srgbClr val="FF99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INDEX</a:t>
            </a:r>
            <a:endParaRPr kumimoji="1" lang="ja-JP" altLang="en-US" sz="1200" b="0"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65" name="図 64">
            <a:extLst>
              <a:ext uri="{FF2B5EF4-FFF2-40B4-BE49-F238E27FC236}">
                <a16:creationId xmlns:a16="http://schemas.microsoft.com/office/drawing/2014/main" id="{AC08903A-922B-101F-D842-D4AF20EF5713}"/>
              </a:ext>
            </a:extLst>
          </p:cNvPr>
          <p:cNvPicPr>
            <a:picLocks noChangeAspect="1"/>
          </p:cNvPicPr>
          <p:nvPr/>
        </p:nvPicPr>
        <p:blipFill>
          <a:blip r:embed="rId5"/>
          <a:stretch>
            <a:fillRect/>
          </a:stretch>
        </p:blipFill>
        <p:spPr>
          <a:xfrm>
            <a:off x="6473633" y="1845034"/>
            <a:ext cx="850445" cy="857063"/>
          </a:xfrm>
          <a:prstGeom prst="rect">
            <a:avLst/>
          </a:prstGeom>
        </p:spPr>
      </p:pic>
      <p:sp>
        <p:nvSpPr>
          <p:cNvPr id="66" name="テキスト ボックス 65">
            <a:extLst>
              <a:ext uri="{FF2B5EF4-FFF2-40B4-BE49-F238E27FC236}">
                <a16:creationId xmlns:a16="http://schemas.microsoft.com/office/drawing/2014/main" id="{FC186E5D-DB0D-527B-376B-13636B0F4DB2}"/>
              </a:ext>
            </a:extLst>
          </p:cNvPr>
          <p:cNvSpPr txBox="1"/>
          <p:nvPr/>
        </p:nvSpPr>
        <p:spPr>
          <a:xfrm>
            <a:off x="6519889" y="2124863"/>
            <a:ext cx="766846" cy="307777"/>
          </a:xfrm>
          <a:prstGeom prst="rect">
            <a:avLst/>
          </a:prstGeom>
          <a:noFill/>
        </p:spPr>
        <p:txBody>
          <a:bodyPr wrap="square" rtlCol="0">
            <a:spAutoFit/>
          </a:bodyPr>
          <a:lstStyle/>
          <a:p>
            <a:pPr>
              <a:defRPr/>
            </a:pPr>
            <a:r>
              <a:rPr kumimoji="1" lang="ja-JP" altLang="en-US" sz="1400" b="1" dirty="0">
                <a:solidFill>
                  <a:prstClr val="black"/>
                </a:solidFill>
                <a:effectLst>
                  <a:outerShdw blurRad="38100" dist="38100" dir="2700000" algn="tl">
                    <a:srgbClr val="000000">
                      <a:alpha val="43137"/>
                    </a:srgbClr>
                  </a:outerShdw>
                </a:effectLst>
                <a:latin typeface="HG丸ｺﾞｼｯｸM-PRO" panose="020F0400000000000000" pitchFamily="50" charset="-128"/>
                <a:ea typeface="HG丸ｺﾞｼｯｸM-PRO" panose="020F0400000000000000" pitchFamily="50" charset="-128"/>
              </a:rPr>
              <a:t>新年号</a:t>
            </a:r>
          </a:p>
        </p:txBody>
      </p:sp>
      <p:grpSp>
        <p:nvGrpSpPr>
          <p:cNvPr id="67" name="グループ化 66">
            <a:extLst>
              <a:ext uri="{FF2B5EF4-FFF2-40B4-BE49-F238E27FC236}">
                <a16:creationId xmlns:a16="http://schemas.microsoft.com/office/drawing/2014/main" id="{469FB6BD-304F-A9DC-C99E-B119CB2D443B}"/>
              </a:ext>
            </a:extLst>
          </p:cNvPr>
          <p:cNvGrpSpPr/>
          <p:nvPr/>
        </p:nvGrpSpPr>
        <p:grpSpPr>
          <a:xfrm>
            <a:off x="502914" y="1039166"/>
            <a:ext cx="4119593" cy="1446550"/>
            <a:chOff x="7988914" y="1056745"/>
            <a:chExt cx="4119593" cy="1446550"/>
          </a:xfrm>
        </p:grpSpPr>
        <p:sp>
          <p:nvSpPr>
            <p:cNvPr id="68" name="テキスト ボックス 67">
              <a:extLst>
                <a:ext uri="{FF2B5EF4-FFF2-40B4-BE49-F238E27FC236}">
                  <a16:creationId xmlns:a16="http://schemas.microsoft.com/office/drawing/2014/main" id="{BE02C67E-65C4-67A9-35D5-E6E457FD8D31}"/>
                </a:ext>
              </a:extLst>
            </p:cNvPr>
            <p:cNvSpPr txBox="1"/>
            <p:nvPr/>
          </p:nvSpPr>
          <p:spPr>
            <a:xfrm>
              <a:off x="9309892" y="1353066"/>
              <a:ext cx="854721" cy="1015663"/>
            </a:xfrm>
            <a:prstGeom prst="rect">
              <a:avLst/>
            </a:prstGeom>
            <a:noFill/>
          </p:spPr>
          <p:txBody>
            <a:bodyPr wrap="none" rtlCol="0">
              <a:spAutoFit/>
            </a:bodyPr>
            <a:lstStyle/>
            <a:p>
              <a:r>
                <a:rPr kumimoji="1" lang="ja-JP" altLang="en-US" sz="6000" b="1" dirty="0">
                  <a:solidFill>
                    <a:prstClr val="white"/>
                  </a:solidFill>
                  <a:effectLst>
                    <a:glow rad="254000">
                      <a:srgbClr val="FDFCDF"/>
                    </a:glow>
                  </a:effectLst>
                  <a:latin typeface="HGP明朝E" panose="02020900000000000000" pitchFamily="18" charset="-128"/>
                  <a:ea typeface="HGP明朝E" panose="02020900000000000000" pitchFamily="18" charset="-128"/>
                </a:rPr>
                <a:t>え</a:t>
              </a:r>
            </a:p>
          </p:txBody>
        </p:sp>
        <p:sp>
          <p:nvSpPr>
            <p:cNvPr id="69" name="テキスト ボックス 68">
              <a:extLst>
                <a:ext uri="{FF2B5EF4-FFF2-40B4-BE49-F238E27FC236}">
                  <a16:creationId xmlns:a16="http://schemas.microsoft.com/office/drawing/2014/main" id="{AE5095F2-9E12-449E-F80F-77A2224600E1}"/>
                </a:ext>
              </a:extLst>
            </p:cNvPr>
            <p:cNvSpPr txBox="1"/>
            <p:nvPr/>
          </p:nvSpPr>
          <p:spPr>
            <a:xfrm>
              <a:off x="7988914" y="1160282"/>
              <a:ext cx="761747" cy="1015663"/>
            </a:xfrm>
            <a:prstGeom prst="rect">
              <a:avLst/>
            </a:prstGeom>
            <a:noFill/>
          </p:spPr>
          <p:txBody>
            <a:bodyPr wrap="none" rtlCol="0">
              <a:spAutoFit/>
            </a:bodyPr>
            <a:lstStyle/>
            <a:p>
              <a:r>
                <a:rPr kumimoji="1" lang="ja-JP" altLang="en-US" sz="6000" b="1" dirty="0">
                  <a:solidFill>
                    <a:prstClr val="white"/>
                  </a:solidFill>
                  <a:effectLst>
                    <a:glow rad="254000">
                      <a:srgbClr val="FDFCDF"/>
                    </a:glow>
                  </a:effectLst>
                  <a:latin typeface="HGP明朝E" panose="02020900000000000000" pitchFamily="18" charset="-128"/>
                  <a:ea typeface="HGP明朝E" panose="02020900000000000000" pitchFamily="18" charset="-128"/>
                </a:rPr>
                <a:t>さ</a:t>
              </a:r>
            </a:p>
          </p:txBody>
        </p:sp>
        <p:sp>
          <p:nvSpPr>
            <p:cNvPr id="70" name="テキスト ボックス 69">
              <a:extLst>
                <a:ext uri="{FF2B5EF4-FFF2-40B4-BE49-F238E27FC236}">
                  <a16:creationId xmlns:a16="http://schemas.microsoft.com/office/drawing/2014/main" id="{FB8E1915-784E-4B5F-E651-B09D2AC2AD86}"/>
                </a:ext>
              </a:extLst>
            </p:cNvPr>
            <p:cNvSpPr txBox="1"/>
            <p:nvPr/>
          </p:nvSpPr>
          <p:spPr>
            <a:xfrm>
              <a:off x="8687414" y="1299982"/>
              <a:ext cx="761747" cy="1015663"/>
            </a:xfrm>
            <a:prstGeom prst="rect">
              <a:avLst/>
            </a:prstGeom>
            <a:noFill/>
          </p:spPr>
          <p:txBody>
            <a:bodyPr wrap="none" rtlCol="0">
              <a:spAutoFit/>
            </a:bodyPr>
            <a:lstStyle/>
            <a:p>
              <a:r>
                <a:rPr kumimoji="1" lang="ja-JP" altLang="en-US" sz="6000" b="1" dirty="0">
                  <a:solidFill>
                    <a:prstClr val="white"/>
                  </a:solidFill>
                  <a:effectLst>
                    <a:glow rad="254000">
                      <a:srgbClr val="FDFCDF"/>
                    </a:glow>
                  </a:effectLst>
                  <a:latin typeface="HGP明朝E" panose="02020900000000000000" pitchFamily="18" charset="-128"/>
                  <a:ea typeface="HGP明朝E" panose="02020900000000000000" pitchFamily="18" charset="-128"/>
                </a:rPr>
                <a:t>さ</a:t>
              </a:r>
            </a:p>
          </p:txBody>
        </p:sp>
        <p:sp>
          <p:nvSpPr>
            <p:cNvPr id="71" name="テキスト ボックス 70">
              <a:extLst>
                <a:ext uri="{FF2B5EF4-FFF2-40B4-BE49-F238E27FC236}">
                  <a16:creationId xmlns:a16="http://schemas.microsoft.com/office/drawing/2014/main" id="{2EC9D3F7-696B-6C89-53AC-C255D641624F}"/>
                </a:ext>
              </a:extLst>
            </p:cNvPr>
            <p:cNvSpPr txBox="1"/>
            <p:nvPr/>
          </p:nvSpPr>
          <p:spPr>
            <a:xfrm>
              <a:off x="9985439" y="1056745"/>
              <a:ext cx="1749479" cy="1446550"/>
            </a:xfrm>
            <a:prstGeom prst="rect">
              <a:avLst/>
            </a:prstGeom>
            <a:noFill/>
          </p:spPr>
          <p:txBody>
            <a:bodyPr wrap="square">
              <a:spAutoFit/>
            </a:bodyPr>
            <a:lstStyle/>
            <a:p>
              <a:r>
                <a:rPr kumimoji="1" lang="ja-JP" altLang="en-US" sz="8800" b="1" dirty="0">
                  <a:solidFill>
                    <a:prstClr val="white"/>
                  </a:solidFill>
                  <a:effectLst>
                    <a:glow rad="254000">
                      <a:srgbClr val="FDFCDF"/>
                    </a:glow>
                  </a:effectLst>
                  <a:latin typeface="HGP明朝E" panose="02020900000000000000" pitchFamily="18" charset="-128"/>
                  <a:ea typeface="HGP明朝E" panose="02020900000000000000" pitchFamily="18" charset="-128"/>
                </a:rPr>
                <a:t>あ</a:t>
              </a:r>
              <a:endParaRPr lang="ja-JP" altLang="en-US" sz="8800" b="1" dirty="0">
                <a:solidFill>
                  <a:prstClr val="white"/>
                </a:solidFill>
                <a:effectLst>
                  <a:glow rad="254000">
                    <a:srgbClr val="FDFCDF"/>
                  </a:glow>
                </a:effectLst>
                <a:latin typeface="Calibri" panose="020F0502020204030204"/>
              </a:endParaRPr>
            </a:p>
          </p:txBody>
        </p:sp>
        <p:sp>
          <p:nvSpPr>
            <p:cNvPr id="72" name="テキスト ボックス 71">
              <a:extLst>
                <a:ext uri="{FF2B5EF4-FFF2-40B4-BE49-F238E27FC236}">
                  <a16:creationId xmlns:a16="http://schemas.microsoft.com/office/drawing/2014/main" id="{C05C8617-CE71-B278-6CC9-1E96B237BF46}"/>
                </a:ext>
              </a:extLst>
            </p:cNvPr>
            <p:cNvSpPr txBox="1"/>
            <p:nvPr/>
          </p:nvSpPr>
          <p:spPr>
            <a:xfrm>
              <a:off x="11213710" y="1308268"/>
              <a:ext cx="894797" cy="1015663"/>
            </a:xfrm>
            <a:prstGeom prst="rect">
              <a:avLst/>
            </a:prstGeom>
            <a:noFill/>
          </p:spPr>
          <p:txBody>
            <a:bodyPr wrap="none" rtlCol="0">
              <a:spAutoFit/>
            </a:bodyPr>
            <a:lstStyle/>
            <a:p>
              <a:r>
                <a:rPr kumimoji="1" lang="ja-JP" altLang="en-US" sz="6000" b="1" dirty="0">
                  <a:solidFill>
                    <a:prstClr val="white"/>
                  </a:solidFill>
                  <a:effectLst>
                    <a:glow rad="254000">
                      <a:srgbClr val="FDFCDF"/>
                    </a:glow>
                  </a:effectLst>
                  <a:latin typeface="HGP明朝E" panose="02020900000000000000" pitchFamily="18" charset="-128"/>
                  <a:ea typeface="HGP明朝E" panose="02020900000000000000" pitchFamily="18" charset="-128"/>
                </a:rPr>
                <a:t>い</a:t>
              </a:r>
            </a:p>
          </p:txBody>
        </p:sp>
      </p:grpSp>
      <p:grpSp>
        <p:nvGrpSpPr>
          <p:cNvPr id="73" name="グループ化 72">
            <a:extLst>
              <a:ext uri="{FF2B5EF4-FFF2-40B4-BE49-F238E27FC236}">
                <a16:creationId xmlns:a16="http://schemas.microsoft.com/office/drawing/2014/main" id="{024D7B81-9FA1-A340-BD55-BA64994C71F1}"/>
              </a:ext>
            </a:extLst>
          </p:cNvPr>
          <p:cNvGrpSpPr/>
          <p:nvPr/>
        </p:nvGrpSpPr>
        <p:grpSpPr>
          <a:xfrm>
            <a:off x="3993311" y="461807"/>
            <a:ext cx="4020144" cy="311320"/>
            <a:chOff x="11693242" y="421178"/>
            <a:chExt cx="3983922" cy="311320"/>
          </a:xfrm>
        </p:grpSpPr>
        <p:sp>
          <p:nvSpPr>
            <p:cNvPr id="74" name="四角形: 角を丸くする 73">
              <a:extLst>
                <a:ext uri="{FF2B5EF4-FFF2-40B4-BE49-F238E27FC236}">
                  <a16:creationId xmlns:a16="http://schemas.microsoft.com/office/drawing/2014/main" id="{878F04D9-7941-C5CD-B7E1-3309FC36E097}"/>
                </a:ext>
              </a:extLst>
            </p:cNvPr>
            <p:cNvSpPr/>
            <p:nvPr/>
          </p:nvSpPr>
          <p:spPr>
            <a:xfrm>
              <a:off x="11693242" y="421178"/>
              <a:ext cx="3315320" cy="300980"/>
            </a:xfrm>
            <a:prstGeom prst="roundRect">
              <a:avLst>
                <a:gd name="adj" fmla="val 43614"/>
              </a:avLst>
            </a:prstGeom>
            <a:solidFill>
              <a:srgbClr val="FFFFB9"/>
            </a:solidFill>
            <a:ln w="12700" cap="flat" cmpd="sng" algn="ctr">
              <a:solidFill>
                <a:srgbClr val="F9DDA2">
                  <a:lumMod val="9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テキスト ボックス 74">
              <a:extLst>
                <a:ext uri="{FF2B5EF4-FFF2-40B4-BE49-F238E27FC236}">
                  <a16:creationId xmlns:a16="http://schemas.microsoft.com/office/drawing/2014/main" id="{DDE33DE9-56C8-DEDF-6A84-29E18339F171}"/>
                </a:ext>
              </a:extLst>
            </p:cNvPr>
            <p:cNvSpPr txBox="1"/>
            <p:nvPr/>
          </p:nvSpPr>
          <p:spPr>
            <a:xfrm>
              <a:off x="13610235" y="424721"/>
              <a:ext cx="2066929" cy="307777"/>
            </a:xfrm>
            <a:prstGeom prst="rect">
              <a:avLst/>
            </a:prstGeom>
            <a:noFill/>
            <a:ln w="6350">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rPr>
                <a:t>2026</a:t>
              </a:r>
              <a:r>
                <a:rPr kumimoji="1" lang="ja-JP" altLang="en-US" sz="1400" b="1" i="0" u="none" strike="noStrike" kern="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rPr>
                <a:t>年</a:t>
              </a:r>
              <a:r>
                <a:rPr kumimoji="1" lang="en-US" altLang="ja-JP" sz="1400" b="1" i="0" u="none" strike="noStrike" kern="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rPr>
                <a:t>1</a:t>
              </a:r>
              <a:r>
                <a:rPr kumimoji="1" lang="ja-JP" altLang="en-US" sz="1400" b="1" i="0" u="none" strike="noStrike" kern="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rPr>
                <a:t>月発行</a:t>
              </a:r>
            </a:p>
          </p:txBody>
        </p:sp>
      </p:grpSp>
      <p:pic>
        <p:nvPicPr>
          <p:cNvPr id="76" name="図 75">
            <a:extLst>
              <a:ext uri="{FF2B5EF4-FFF2-40B4-BE49-F238E27FC236}">
                <a16:creationId xmlns:a16="http://schemas.microsoft.com/office/drawing/2014/main" id="{9039466A-9044-F0E2-B6DA-5E6F97F914E9}"/>
              </a:ext>
            </a:extLst>
          </p:cNvPr>
          <p:cNvPicPr>
            <a:picLocks noChangeAspect="1"/>
          </p:cNvPicPr>
          <p:nvPr/>
        </p:nvPicPr>
        <p:blipFill>
          <a:blip r:embed="rId6"/>
          <a:stretch>
            <a:fillRect/>
          </a:stretch>
        </p:blipFill>
        <p:spPr>
          <a:xfrm>
            <a:off x="3362131" y="831892"/>
            <a:ext cx="351586" cy="298730"/>
          </a:xfrm>
          <a:prstGeom prst="rect">
            <a:avLst/>
          </a:prstGeom>
        </p:spPr>
      </p:pic>
      <p:grpSp>
        <p:nvGrpSpPr>
          <p:cNvPr id="77" name="グループ化 76">
            <a:extLst>
              <a:ext uri="{FF2B5EF4-FFF2-40B4-BE49-F238E27FC236}">
                <a16:creationId xmlns:a16="http://schemas.microsoft.com/office/drawing/2014/main" id="{EE1B544F-EC1B-7349-6D15-0C1CC8367318}"/>
              </a:ext>
            </a:extLst>
          </p:cNvPr>
          <p:cNvGrpSpPr/>
          <p:nvPr/>
        </p:nvGrpSpPr>
        <p:grpSpPr>
          <a:xfrm>
            <a:off x="453349" y="1000299"/>
            <a:ext cx="4065216" cy="1446550"/>
            <a:chOff x="7988914" y="1056745"/>
            <a:chExt cx="4017993" cy="1446550"/>
          </a:xfrm>
          <a:effectLst>
            <a:glow rad="228600">
              <a:srgbClr val="FEF6F4">
                <a:alpha val="40000"/>
              </a:srgbClr>
            </a:glow>
          </a:effectLst>
        </p:grpSpPr>
        <p:sp>
          <p:nvSpPr>
            <p:cNvPr id="78" name="テキスト ボックス 77">
              <a:extLst>
                <a:ext uri="{FF2B5EF4-FFF2-40B4-BE49-F238E27FC236}">
                  <a16:creationId xmlns:a16="http://schemas.microsoft.com/office/drawing/2014/main" id="{42E59EA8-1696-9BE0-DE51-80718138CE9F}"/>
                </a:ext>
              </a:extLst>
            </p:cNvPr>
            <p:cNvSpPr txBox="1"/>
            <p:nvPr/>
          </p:nvSpPr>
          <p:spPr>
            <a:xfrm>
              <a:off x="9309892" y="1353066"/>
              <a:ext cx="854721" cy="1015663"/>
            </a:xfrm>
            <a:prstGeom prst="rect">
              <a:avLst/>
            </a:prstGeom>
            <a:noFill/>
            <a:ln>
              <a:noFill/>
            </a:ln>
          </p:spPr>
          <p:txBody>
            <a:bodyPr wrap="none" rtlCol="0">
              <a:spAutoFit/>
            </a:bodyPr>
            <a:lstStyle/>
            <a:p>
              <a:r>
                <a:rPr kumimoji="1" lang="ja-JP" altLang="en-US" sz="6000" dirty="0">
                  <a:ln w="19050">
                    <a:solidFill>
                      <a:srgbClr val="EE9AA6"/>
                    </a:solidFill>
                  </a:ln>
                  <a:gradFill flip="none" rotWithShape="1">
                    <a:gsLst>
                      <a:gs pos="0">
                        <a:srgbClr val="F5BAAC">
                          <a:lumMod val="41000"/>
                          <a:lumOff val="59000"/>
                        </a:srgbClr>
                      </a:gs>
                      <a:gs pos="53000">
                        <a:srgbClr val="F4AB9A"/>
                      </a:gs>
                      <a:gs pos="100000">
                        <a:srgbClr val="F85680"/>
                      </a:gs>
                    </a:gsLst>
                    <a:path path="circle">
                      <a:fillToRect l="50000" t="130000" r="50000" b="-30000"/>
                    </a:path>
                    <a:tileRect/>
                  </a:gradFill>
                  <a:latin typeface="HGP明朝E" panose="02020900000000000000" pitchFamily="18" charset="-128"/>
                  <a:ea typeface="HGP明朝E" panose="02020900000000000000" pitchFamily="18" charset="-128"/>
                </a:rPr>
                <a:t>え</a:t>
              </a:r>
            </a:p>
          </p:txBody>
        </p:sp>
        <p:sp>
          <p:nvSpPr>
            <p:cNvPr id="79" name="テキスト ボックス 78">
              <a:extLst>
                <a:ext uri="{FF2B5EF4-FFF2-40B4-BE49-F238E27FC236}">
                  <a16:creationId xmlns:a16="http://schemas.microsoft.com/office/drawing/2014/main" id="{22C39917-C3B1-554D-311F-CDABAD84F570}"/>
                </a:ext>
              </a:extLst>
            </p:cNvPr>
            <p:cNvSpPr txBox="1"/>
            <p:nvPr/>
          </p:nvSpPr>
          <p:spPr>
            <a:xfrm>
              <a:off x="7988914" y="1160282"/>
              <a:ext cx="761747" cy="1015663"/>
            </a:xfrm>
            <a:prstGeom prst="rect">
              <a:avLst/>
            </a:prstGeom>
            <a:noFill/>
            <a:ln>
              <a:noFill/>
            </a:ln>
          </p:spPr>
          <p:txBody>
            <a:bodyPr wrap="none" rtlCol="0">
              <a:spAutoFit/>
            </a:bodyPr>
            <a:lstStyle/>
            <a:p>
              <a:r>
                <a:rPr kumimoji="1" lang="ja-JP" altLang="en-US" sz="6000" dirty="0">
                  <a:ln w="19050">
                    <a:solidFill>
                      <a:srgbClr val="EE9AA6"/>
                    </a:solidFill>
                  </a:ln>
                  <a:gradFill flip="none" rotWithShape="1">
                    <a:gsLst>
                      <a:gs pos="0">
                        <a:srgbClr val="F5BAAC">
                          <a:lumMod val="41000"/>
                          <a:lumOff val="59000"/>
                        </a:srgbClr>
                      </a:gs>
                      <a:gs pos="53000">
                        <a:srgbClr val="F4AB9A"/>
                      </a:gs>
                      <a:gs pos="100000">
                        <a:srgbClr val="F85680"/>
                      </a:gs>
                    </a:gsLst>
                    <a:path path="circle">
                      <a:fillToRect l="50000" t="130000" r="50000" b="-30000"/>
                    </a:path>
                    <a:tileRect/>
                  </a:gradFill>
                  <a:latin typeface="HGP明朝E" panose="02020900000000000000" pitchFamily="18" charset="-128"/>
                  <a:ea typeface="HGP明朝E" panose="02020900000000000000" pitchFamily="18" charset="-128"/>
                </a:rPr>
                <a:t>さ</a:t>
              </a:r>
            </a:p>
          </p:txBody>
        </p:sp>
        <p:sp>
          <p:nvSpPr>
            <p:cNvPr id="80" name="テキスト ボックス 79">
              <a:extLst>
                <a:ext uri="{FF2B5EF4-FFF2-40B4-BE49-F238E27FC236}">
                  <a16:creationId xmlns:a16="http://schemas.microsoft.com/office/drawing/2014/main" id="{F55DF87A-DC50-12C6-45FD-909BF2E36F25}"/>
                </a:ext>
              </a:extLst>
            </p:cNvPr>
            <p:cNvSpPr txBox="1"/>
            <p:nvPr/>
          </p:nvSpPr>
          <p:spPr>
            <a:xfrm>
              <a:off x="8687414" y="1312682"/>
              <a:ext cx="761747" cy="1015663"/>
            </a:xfrm>
            <a:prstGeom prst="rect">
              <a:avLst/>
            </a:prstGeom>
            <a:noFill/>
            <a:ln>
              <a:noFill/>
            </a:ln>
          </p:spPr>
          <p:txBody>
            <a:bodyPr wrap="none" rtlCol="0">
              <a:spAutoFit/>
            </a:bodyPr>
            <a:lstStyle/>
            <a:p>
              <a:r>
                <a:rPr kumimoji="1" lang="ja-JP" altLang="en-US" sz="6000" dirty="0">
                  <a:ln w="19050">
                    <a:solidFill>
                      <a:srgbClr val="EE9AA6"/>
                    </a:solidFill>
                  </a:ln>
                  <a:gradFill flip="none" rotWithShape="1">
                    <a:gsLst>
                      <a:gs pos="0">
                        <a:srgbClr val="F5BAAC">
                          <a:lumMod val="41000"/>
                          <a:lumOff val="59000"/>
                        </a:srgbClr>
                      </a:gs>
                      <a:gs pos="53000">
                        <a:srgbClr val="F4AB9A"/>
                      </a:gs>
                      <a:gs pos="100000">
                        <a:srgbClr val="F85680"/>
                      </a:gs>
                    </a:gsLst>
                    <a:path path="circle">
                      <a:fillToRect l="50000" t="130000" r="50000" b="-30000"/>
                    </a:path>
                    <a:tileRect/>
                  </a:gradFill>
                  <a:latin typeface="HGP明朝E" panose="02020900000000000000" pitchFamily="18" charset="-128"/>
                  <a:ea typeface="HGP明朝E" panose="02020900000000000000" pitchFamily="18" charset="-128"/>
                </a:rPr>
                <a:t>さ</a:t>
              </a:r>
            </a:p>
          </p:txBody>
        </p:sp>
        <p:sp>
          <p:nvSpPr>
            <p:cNvPr id="81" name="テキスト ボックス 80">
              <a:extLst>
                <a:ext uri="{FF2B5EF4-FFF2-40B4-BE49-F238E27FC236}">
                  <a16:creationId xmlns:a16="http://schemas.microsoft.com/office/drawing/2014/main" id="{53180668-8627-B06D-EB2D-FBB8139BF65E}"/>
                </a:ext>
              </a:extLst>
            </p:cNvPr>
            <p:cNvSpPr txBox="1"/>
            <p:nvPr/>
          </p:nvSpPr>
          <p:spPr>
            <a:xfrm>
              <a:off x="9985439" y="1056745"/>
              <a:ext cx="1749479" cy="1446550"/>
            </a:xfrm>
            <a:prstGeom prst="rect">
              <a:avLst/>
            </a:prstGeom>
            <a:noFill/>
            <a:ln>
              <a:noFill/>
            </a:ln>
            <a:effectLst>
              <a:softEdge rad="0"/>
            </a:effectLst>
          </p:spPr>
          <p:txBody>
            <a:bodyPr wrap="square">
              <a:spAutoFit/>
            </a:bodyPr>
            <a:lstStyle/>
            <a:p>
              <a:r>
                <a:rPr kumimoji="1" lang="ja-JP" altLang="en-US" sz="8800" dirty="0">
                  <a:ln w="19050">
                    <a:solidFill>
                      <a:srgbClr val="EE9AA6"/>
                    </a:solidFill>
                  </a:ln>
                  <a:gradFill flip="none" rotWithShape="1">
                    <a:gsLst>
                      <a:gs pos="0">
                        <a:srgbClr val="F5BAAC">
                          <a:lumMod val="41000"/>
                          <a:lumOff val="59000"/>
                        </a:srgbClr>
                      </a:gs>
                      <a:gs pos="53000">
                        <a:srgbClr val="F4AB9A"/>
                      </a:gs>
                      <a:gs pos="100000">
                        <a:srgbClr val="F85680"/>
                      </a:gs>
                    </a:gsLst>
                    <a:path path="circle">
                      <a:fillToRect l="50000" t="130000" r="50000" b="-30000"/>
                    </a:path>
                    <a:tileRect/>
                  </a:gradFill>
                  <a:latin typeface="HGP明朝E" panose="02020900000000000000" pitchFamily="18" charset="-128"/>
                  <a:ea typeface="HGP明朝E" panose="02020900000000000000" pitchFamily="18" charset="-128"/>
                </a:rPr>
                <a:t>あ</a:t>
              </a:r>
              <a:endParaRPr lang="ja-JP" altLang="en-US" sz="8800" dirty="0">
                <a:ln w="19050">
                  <a:solidFill>
                    <a:srgbClr val="EE9AA6"/>
                  </a:solidFill>
                </a:ln>
                <a:gradFill flip="none" rotWithShape="1">
                  <a:gsLst>
                    <a:gs pos="0">
                      <a:srgbClr val="F5BAAC">
                        <a:lumMod val="41000"/>
                        <a:lumOff val="59000"/>
                      </a:srgbClr>
                    </a:gs>
                    <a:gs pos="53000">
                      <a:srgbClr val="F4AB9A"/>
                    </a:gs>
                    <a:gs pos="100000">
                      <a:srgbClr val="F85680"/>
                    </a:gs>
                  </a:gsLst>
                  <a:path path="circle">
                    <a:fillToRect l="50000" t="130000" r="50000" b="-30000"/>
                  </a:path>
                  <a:tileRect/>
                </a:gradFill>
                <a:latin typeface="Calibri" panose="020F0502020204030204"/>
              </a:endParaRPr>
            </a:p>
          </p:txBody>
        </p:sp>
        <p:sp>
          <p:nvSpPr>
            <p:cNvPr id="82" name="テキスト ボックス 81">
              <a:extLst>
                <a:ext uri="{FF2B5EF4-FFF2-40B4-BE49-F238E27FC236}">
                  <a16:creationId xmlns:a16="http://schemas.microsoft.com/office/drawing/2014/main" id="{F31A5495-1D24-BADC-EB5E-0AA7500BF6E4}"/>
                </a:ext>
              </a:extLst>
            </p:cNvPr>
            <p:cNvSpPr txBox="1"/>
            <p:nvPr/>
          </p:nvSpPr>
          <p:spPr>
            <a:xfrm>
              <a:off x="11112110" y="1308268"/>
              <a:ext cx="894797" cy="1015663"/>
            </a:xfrm>
            <a:prstGeom prst="rect">
              <a:avLst/>
            </a:prstGeom>
            <a:noFill/>
            <a:ln>
              <a:noFill/>
            </a:ln>
            <a:effectLst>
              <a:outerShdw blurRad="63500" sx="102000" sy="102000" algn="ctr" rotWithShape="0">
                <a:prstClr val="black">
                  <a:alpha val="40000"/>
                </a:prstClr>
              </a:outerShdw>
            </a:effectLst>
          </p:spPr>
          <p:txBody>
            <a:bodyPr wrap="none" rtlCol="0">
              <a:spAutoFit/>
            </a:bodyPr>
            <a:lstStyle/>
            <a:p>
              <a:r>
                <a:rPr kumimoji="1" lang="ja-JP" altLang="en-US" sz="6000" dirty="0">
                  <a:ln w="19050">
                    <a:solidFill>
                      <a:srgbClr val="EE9AA6"/>
                    </a:solidFill>
                  </a:ln>
                  <a:gradFill flip="none" rotWithShape="1">
                    <a:gsLst>
                      <a:gs pos="0">
                        <a:srgbClr val="F5BAAC">
                          <a:lumMod val="41000"/>
                          <a:lumOff val="59000"/>
                        </a:srgbClr>
                      </a:gs>
                      <a:gs pos="53000">
                        <a:srgbClr val="F4AB9A"/>
                      </a:gs>
                      <a:gs pos="100000">
                        <a:srgbClr val="F85680"/>
                      </a:gs>
                    </a:gsLst>
                    <a:path path="circle">
                      <a:fillToRect l="50000" t="130000" r="50000" b="-30000"/>
                    </a:path>
                    <a:tileRect/>
                  </a:gradFill>
                  <a:latin typeface="HGP明朝E" panose="02020900000000000000" pitchFamily="18" charset="-128"/>
                  <a:ea typeface="HGP明朝E" panose="02020900000000000000" pitchFamily="18" charset="-128"/>
                </a:rPr>
                <a:t>い</a:t>
              </a:r>
            </a:p>
          </p:txBody>
        </p:sp>
      </p:grpSp>
      <p:sp>
        <p:nvSpPr>
          <p:cNvPr id="83" name="テキスト ボックス 82">
            <a:extLst>
              <a:ext uri="{FF2B5EF4-FFF2-40B4-BE49-F238E27FC236}">
                <a16:creationId xmlns:a16="http://schemas.microsoft.com/office/drawing/2014/main" id="{ACDBF38B-DCFA-D961-FE94-2159D1127058}"/>
              </a:ext>
            </a:extLst>
          </p:cNvPr>
          <p:cNvSpPr txBox="1"/>
          <p:nvPr/>
        </p:nvSpPr>
        <p:spPr>
          <a:xfrm>
            <a:off x="162804" y="367387"/>
            <a:ext cx="3469446" cy="830997"/>
          </a:xfrm>
          <a:prstGeom prst="rect">
            <a:avLst/>
          </a:prstGeom>
          <a:noFill/>
        </p:spPr>
        <p:txBody>
          <a:bodyPr wrap="square" rtlCol="0">
            <a:spAutoFit/>
          </a:bodyPr>
          <a:lstStyle/>
          <a:p>
            <a:r>
              <a:rPr kumimoji="1" lang="ja-JP" altLang="en-US" sz="2400" spc="-100" dirty="0">
                <a:solidFill>
                  <a:prstClr val="white"/>
                </a:solidFill>
                <a:effectLst>
                  <a:outerShdw blurRad="38100" dist="38100" dir="2700000" algn="tl">
                    <a:srgbClr val="000000">
                      <a:alpha val="43137"/>
                    </a:srgbClr>
                  </a:outerShdw>
                </a:effectLst>
                <a:latin typeface="EPSON 太角ゴシック体Ｂ" panose="020B0709000000000000" pitchFamily="49" charset="-128"/>
                <a:ea typeface="EPSON 太角ゴシック体Ｂ" panose="020B0709000000000000" pitchFamily="49" charset="-128"/>
              </a:rPr>
              <a:t>おおさか訪問看護だより</a:t>
            </a:r>
            <a:endParaRPr kumimoji="1" lang="en-US" altLang="ja-JP" sz="2400" spc="-100" dirty="0">
              <a:solidFill>
                <a:prstClr val="white"/>
              </a:solidFill>
              <a:effectLst>
                <a:outerShdw blurRad="38100" dist="38100" dir="2700000" algn="tl">
                  <a:srgbClr val="000000">
                    <a:alpha val="43137"/>
                  </a:srgbClr>
                </a:outerShdw>
              </a:effectLst>
              <a:latin typeface="EPSON 太角ゴシック体Ｂ" panose="020B0709000000000000" pitchFamily="49" charset="-128"/>
              <a:ea typeface="EPSON 太角ゴシック体Ｂ" panose="020B0709000000000000" pitchFamily="49" charset="-128"/>
            </a:endParaRPr>
          </a:p>
          <a:p>
            <a:endParaRPr kumimoji="1" lang="ja-JP" altLang="en-US" sz="2400" dirty="0">
              <a:solidFill>
                <a:prstClr val="black"/>
              </a:solidFill>
              <a:latin typeface="Calibri" panose="020F0502020204030204"/>
            </a:endParaRPr>
          </a:p>
        </p:txBody>
      </p:sp>
      <p:pic>
        <p:nvPicPr>
          <p:cNvPr id="84" name="図 83">
            <a:extLst>
              <a:ext uri="{FF2B5EF4-FFF2-40B4-BE49-F238E27FC236}">
                <a16:creationId xmlns:a16="http://schemas.microsoft.com/office/drawing/2014/main" id="{780CE572-F7FC-D6BC-9E80-910F7853535A}"/>
              </a:ext>
            </a:extLst>
          </p:cNvPr>
          <p:cNvPicPr>
            <a:picLocks noChangeAspect="1"/>
          </p:cNvPicPr>
          <p:nvPr/>
        </p:nvPicPr>
        <p:blipFill>
          <a:blip r:embed="rId7"/>
          <a:stretch>
            <a:fillRect/>
          </a:stretch>
        </p:blipFill>
        <p:spPr>
          <a:xfrm>
            <a:off x="6736461" y="2842820"/>
            <a:ext cx="562673" cy="599122"/>
          </a:xfrm>
          <a:prstGeom prst="rect">
            <a:avLst/>
          </a:prstGeom>
        </p:spPr>
      </p:pic>
      <p:pic>
        <p:nvPicPr>
          <p:cNvPr id="85" name="図 84">
            <a:extLst>
              <a:ext uri="{FF2B5EF4-FFF2-40B4-BE49-F238E27FC236}">
                <a16:creationId xmlns:a16="http://schemas.microsoft.com/office/drawing/2014/main" id="{14AAB398-A7AE-51C8-9E5A-78F137FD59F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2478649" y="3632136"/>
            <a:ext cx="425075" cy="412988"/>
          </a:xfrm>
          <a:prstGeom prst="rect">
            <a:avLst/>
          </a:prstGeom>
        </p:spPr>
      </p:pic>
      <p:pic>
        <p:nvPicPr>
          <p:cNvPr id="86" name="図 85">
            <a:extLst>
              <a:ext uri="{FF2B5EF4-FFF2-40B4-BE49-F238E27FC236}">
                <a16:creationId xmlns:a16="http://schemas.microsoft.com/office/drawing/2014/main" id="{79C0A67D-8F42-F801-D367-7E02486EE43D}"/>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3007122" y="3623070"/>
            <a:ext cx="402915" cy="431119"/>
          </a:xfrm>
          <a:prstGeom prst="rect">
            <a:avLst/>
          </a:prstGeom>
        </p:spPr>
      </p:pic>
      <p:pic>
        <p:nvPicPr>
          <p:cNvPr id="87" name="図 86">
            <a:extLst>
              <a:ext uri="{FF2B5EF4-FFF2-40B4-BE49-F238E27FC236}">
                <a16:creationId xmlns:a16="http://schemas.microsoft.com/office/drawing/2014/main" id="{6987AD55-7928-8E81-2E47-D66E0BFE0ECB}"/>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Lst>
          </a:blip>
          <a:stretch>
            <a:fillRect/>
          </a:stretch>
        </p:blipFill>
        <p:spPr>
          <a:xfrm>
            <a:off x="3517078" y="3609982"/>
            <a:ext cx="425076" cy="429105"/>
          </a:xfrm>
          <a:prstGeom prst="rect">
            <a:avLst/>
          </a:prstGeom>
        </p:spPr>
      </p:pic>
      <p:pic>
        <p:nvPicPr>
          <p:cNvPr id="88" name="図 87">
            <a:extLst>
              <a:ext uri="{FF2B5EF4-FFF2-40B4-BE49-F238E27FC236}">
                <a16:creationId xmlns:a16="http://schemas.microsoft.com/office/drawing/2014/main" id="{72509938-DEEF-363F-A99A-6E705B053C0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20000"/>
                    </a14:imgEffect>
                  </a14:imgLayer>
                </a14:imgProps>
              </a:ext>
            </a:extLst>
          </a:blip>
          <a:stretch>
            <a:fillRect/>
          </a:stretch>
        </p:blipFill>
        <p:spPr>
          <a:xfrm>
            <a:off x="4059635" y="3609982"/>
            <a:ext cx="404930" cy="427090"/>
          </a:xfrm>
          <a:prstGeom prst="rect">
            <a:avLst/>
          </a:prstGeom>
        </p:spPr>
      </p:pic>
      <p:pic>
        <p:nvPicPr>
          <p:cNvPr id="89" name="図 88">
            <a:extLst>
              <a:ext uri="{FF2B5EF4-FFF2-40B4-BE49-F238E27FC236}">
                <a16:creationId xmlns:a16="http://schemas.microsoft.com/office/drawing/2014/main" id="{34A5B0CA-62F3-1FC9-64A3-337B73BB9459}"/>
              </a:ext>
            </a:extLst>
          </p:cNvPr>
          <p:cNvPicPr>
            <a:picLocks noChangeAspect="1"/>
          </p:cNvPicPr>
          <p:nvPr/>
        </p:nvPicPr>
        <p:blipFill>
          <a:blip r:embed="rId16"/>
          <a:stretch>
            <a:fillRect/>
          </a:stretch>
        </p:blipFill>
        <p:spPr>
          <a:xfrm>
            <a:off x="6508389" y="3276172"/>
            <a:ext cx="302036" cy="192924"/>
          </a:xfrm>
          <a:prstGeom prst="rect">
            <a:avLst/>
          </a:prstGeom>
        </p:spPr>
      </p:pic>
      <p:pic>
        <p:nvPicPr>
          <p:cNvPr id="90" name="図 89">
            <a:extLst>
              <a:ext uri="{FF2B5EF4-FFF2-40B4-BE49-F238E27FC236}">
                <a16:creationId xmlns:a16="http://schemas.microsoft.com/office/drawing/2014/main" id="{0F386467-9EB7-E63A-CE9D-8265562C517E}"/>
              </a:ext>
            </a:extLst>
          </p:cNvPr>
          <p:cNvPicPr>
            <a:picLocks noChangeAspect="1"/>
          </p:cNvPicPr>
          <p:nvPr/>
        </p:nvPicPr>
        <p:blipFill>
          <a:blip r:embed="rId17"/>
          <a:stretch>
            <a:fillRect/>
          </a:stretch>
        </p:blipFill>
        <p:spPr>
          <a:xfrm>
            <a:off x="1218769" y="3487550"/>
            <a:ext cx="1088244" cy="613459"/>
          </a:xfrm>
          <a:prstGeom prst="rect">
            <a:avLst/>
          </a:prstGeom>
        </p:spPr>
      </p:pic>
      <p:sp>
        <p:nvSpPr>
          <p:cNvPr id="91" name="楕円 90">
            <a:extLst>
              <a:ext uri="{FF2B5EF4-FFF2-40B4-BE49-F238E27FC236}">
                <a16:creationId xmlns:a16="http://schemas.microsoft.com/office/drawing/2014/main" id="{F8B1C85A-15E6-F03B-B388-54148DCFBB88}"/>
              </a:ext>
            </a:extLst>
          </p:cNvPr>
          <p:cNvSpPr/>
          <p:nvPr/>
        </p:nvSpPr>
        <p:spPr>
          <a:xfrm rot="313568" flipV="1">
            <a:off x="3930768" y="9772585"/>
            <a:ext cx="80139" cy="45719"/>
          </a:xfrm>
          <a:prstGeom prst="ellipse">
            <a:avLst/>
          </a:prstGeom>
          <a:solidFill>
            <a:sysClr val="window" lastClr="FFFFFF"/>
          </a:solidFill>
          <a:ln w="88900" cap="flat" cmpd="sng" algn="ctr">
            <a:solidFill>
              <a:sysClr val="window" lastClr="FFFFFF">
                <a:alpha val="74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2" name="四角形: 角を丸くする 91">
            <a:extLst>
              <a:ext uri="{FF2B5EF4-FFF2-40B4-BE49-F238E27FC236}">
                <a16:creationId xmlns:a16="http://schemas.microsoft.com/office/drawing/2014/main" id="{730A3DD5-81B3-3D77-272D-9EA00598D151}"/>
              </a:ext>
            </a:extLst>
          </p:cNvPr>
          <p:cNvSpPr/>
          <p:nvPr/>
        </p:nvSpPr>
        <p:spPr>
          <a:xfrm>
            <a:off x="929943" y="4136721"/>
            <a:ext cx="2972911" cy="3021761"/>
          </a:xfrm>
          <a:prstGeom prst="roundRect">
            <a:avLst>
              <a:gd name="adj" fmla="val 1885"/>
            </a:avLst>
          </a:prstGeom>
          <a:noFill/>
          <a:ln w="88900" cap="flat" cmpd="sng" algn="ctr">
            <a:solidFill>
              <a:srgbClr val="FEB8AC">
                <a:alpha val="7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四角形: 角を丸くする 92">
            <a:extLst>
              <a:ext uri="{FF2B5EF4-FFF2-40B4-BE49-F238E27FC236}">
                <a16:creationId xmlns:a16="http://schemas.microsoft.com/office/drawing/2014/main" id="{885D5582-62A9-87B2-E143-59CB04F09521}"/>
              </a:ext>
            </a:extLst>
          </p:cNvPr>
          <p:cNvSpPr/>
          <p:nvPr/>
        </p:nvSpPr>
        <p:spPr>
          <a:xfrm>
            <a:off x="3898467" y="4129445"/>
            <a:ext cx="2972911" cy="3021761"/>
          </a:xfrm>
          <a:prstGeom prst="roundRect">
            <a:avLst>
              <a:gd name="adj" fmla="val 1885"/>
            </a:avLst>
          </a:prstGeom>
          <a:noFill/>
          <a:ln w="76200" cap="flat" cmpd="sng" algn="ctr">
            <a:solidFill>
              <a:srgbClr val="FEB8AC">
                <a:alpha val="7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4" name="四角形: 角を丸くする 93">
            <a:extLst>
              <a:ext uri="{FF2B5EF4-FFF2-40B4-BE49-F238E27FC236}">
                <a16:creationId xmlns:a16="http://schemas.microsoft.com/office/drawing/2014/main" id="{D6760D70-9DCA-AC2C-A739-A94D2F09939C}"/>
              </a:ext>
            </a:extLst>
          </p:cNvPr>
          <p:cNvSpPr/>
          <p:nvPr/>
        </p:nvSpPr>
        <p:spPr>
          <a:xfrm>
            <a:off x="931618" y="7148743"/>
            <a:ext cx="2972911" cy="3021761"/>
          </a:xfrm>
          <a:prstGeom prst="roundRect">
            <a:avLst>
              <a:gd name="adj" fmla="val 1885"/>
            </a:avLst>
          </a:prstGeom>
          <a:noFill/>
          <a:ln w="88900" cap="flat" cmpd="sng" algn="ctr">
            <a:solidFill>
              <a:srgbClr val="FEB8AC">
                <a:alpha val="7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5" name="四角形: 角を丸くする 94">
            <a:extLst>
              <a:ext uri="{FF2B5EF4-FFF2-40B4-BE49-F238E27FC236}">
                <a16:creationId xmlns:a16="http://schemas.microsoft.com/office/drawing/2014/main" id="{5774F3AE-E7DA-811B-DF25-906CBAA0FB83}"/>
              </a:ext>
            </a:extLst>
          </p:cNvPr>
          <p:cNvSpPr/>
          <p:nvPr/>
        </p:nvSpPr>
        <p:spPr>
          <a:xfrm>
            <a:off x="3900142" y="7150657"/>
            <a:ext cx="2972911" cy="3021761"/>
          </a:xfrm>
          <a:prstGeom prst="roundRect">
            <a:avLst>
              <a:gd name="adj" fmla="val 1885"/>
            </a:avLst>
          </a:prstGeom>
          <a:noFill/>
          <a:ln w="88900" cap="flat" cmpd="sng" algn="ctr">
            <a:solidFill>
              <a:srgbClr val="FEB8AC">
                <a:alpha val="7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6" name="図 95">
            <a:extLst>
              <a:ext uri="{FF2B5EF4-FFF2-40B4-BE49-F238E27FC236}">
                <a16:creationId xmlns:a16="http://schemas.microsoft.com/office/drawing/2014/main" id="{315DC891-5919-FA0E-B141-F9DE55C8936F}"/>
              </a:ext>
            </a:extLst>
          </p:cNvPr>
          <p:cNvPicPr>
            <a:picLocks noChangeAspect="1"/>
          </p:cNvPicPr>
          <p:nvPr/>
        </p:nvPicPr>
        <p:blipFill>
          <a:blip r:embed="rId18"/>
          <a:stretch>
            <a:fillRect/>
          </a:stretch>
        </p:blipFill>
        <p:spPr>
          <a:xfrm>
            <a:off x="3935628" y="4164807"/>
            <a:ext cx="2903855" cy="2953812"/>
          </a:xfrm>
          <a:prstGeom prst="rect">
            <a:avLst/>
          </a:prstGeom>
        </p:spPr>
      </p:pic>
      <p:pic>
        <p:nvPicPr>
          <p:cNvPr id="97" name="図 96">
            <a:extLst>
              <a:ext uri="{FF2B5EF4-FFF2-40B4-BE49-F238E27FC236}">
                <a16:creationId xmlns:a16="http://schemas.microsoft.com/office/drawing/2014/main" id="{A916B96C-146E-010B-4ED5-896E2DEB63E4}"/>
              </a:ext>
            </a:extLst>
          </p:cNvPr>
          <p:cNvPicPr/>
          <p:nvPr/>
        </p:nvPicPr>
        <p:blipFill>
          <a:blip r:embed="rId19"/>
          <a:stretch>
            <a:fillRect/>
          </a:stretch>
        </p:blipFill>
        <p:spPr>
          <a:xfrm>
            <a:off x="961767" y="4162913"/>
            <a:ext cx="2904929" cy="2954897"/>
          </a:xfrm>
          <a:prstGeom prst="rect">
            <a:avLst/>
          </a:prstGeom>
        </p:spPr>
      </p:pic>
      <p:pic>
        <p:nvPicPr>
          <p:cNvPr id="98" name="図 97">
            <a:extLst>
              <a:ext uri="{FF2B5EF4-FFF2-40B4-BE49-F238E27FC236}">
                <a16:creationId xmlns:a16="http://schemas.microsoft.com/office/drawing/2014/main" id="{9E327643-1449-D8DD-5209-8C6BCD44EA6B}"/>
              </a:ext>
            </a:extLst>
          </p:cNvPr>
          <p:cNvPicPr/>
          <p:nvPr/>
        </p:nvPicPr>
        <p:blipFill>
          <a:blip r:embed="rId20"/>
          <a:stretch>
            <a:fillRect/>
          </a:stretch>
        </p:blipFill>
        <p:spPr>
          <a:xfrm>
            <a:off x="959636" y="7193117"/>
            <a:ext cx="2905603" cy="2953656"/>
          </a:xfrm>
          <a:prstGeom prst="rect">
            <a:avLst/>
          </a:prstGeom>
        </p:spPr>
      </p:pic>
      <p:pic>
        <p:nvPicPr>
          <p:cNvPr id="99" name="図 98">
            <a:extLst>
              <a:ext uri="{FF2B5EF4-FFF2-40B4-BE49-F238E27FC236}">
                <a16:creationId xmlns:a16="http://schemas.microsoft.com/office/drawing/2014/main" id="{5FF06426-8E6F-6820-4FAE-444F30DD8672}"/>
              </a:ext>
            </a:extLst>
          </p:cNvPr>
          <p:cNvPicPr/>
          <p:nvPr/>
        </p:nvPicPr>
        <p:blipFill>
          <a:blip r:embed="rId21"/>
          <a:stretch>
            <a:fillRect/>
          </a:stretch>
        </p:blipFill>
        <p:spPr>
          <a:xfrm>
            <a:off x="3934357" y="7191789"/>
            <a:ext cx="2906748" cy="2954983"/>
          </a:xfrm>
          <a:prstGeom prst="rect">
            <a:avLst/>
          </a:prstGeom>
        </p:spPr>
      </p:pic>
      <p:pic>
        <p:nvPicPr>
          <p:cNvPr id="100" name="図 99">
            <a:extLst>
              <a:ext uri="{FF2B5EF4-FFF2-40B4-BE49-F238E27FC236}">
                <a16:creationId xmlns:a16="http://schemas.microsoft.com/office/drawing/2014/main" id="{85CF8C13-9BA0-D45B-6227-2F1F5BD82FEC}"/>
              </a:ext>
            </a:extLst>
          </p:cNvPr>
          <p:cNvPicPr>
            <a:picLocks noChangeAspect="1"/>
          </p:cNvPicPr>
          <p:nvPr/>
        </p:nvPicPr>
        <p:blipFill>
          <a:blip r:embed="rId22"/>
          <a:stretch>
            <a:fillRect/>
          </a:stretch>
        </p:blipFill>
        <p:spPr>
          <a:xfrm flipH="1">
            <a:off x="6233631" y="9806204"/>
            <a:ext cx="324579" cy="464834"/>
          </a:xfrm>
          <a:prstGeom prst="rect">
            <a:avLst/>
          </a:prstGeom>
        </p:spPr>
      </p:pic>
      <p:pic>
        <p:nvPicPr>
          <p:cNvPr id="101" name="図 100">
            <a:extLst>
              <a:ext uri="{FF2B5EF4-FFF2-40B4-BE49-F238E27FC236}">
                <a16:creationId xmlns:a16="http://schemas.microsoft.com/office/drawing/2014/main" id="{512CF5D4-5DD5-136A-D771-6E9334E76FF1}"/>
              </a:ext>
            </a:extLst>
          </p:cNvPr>
          <p:cNvPicPr>
            <a:picLocks noChangeAspect="1"/>
          </p:cNvPicPr>
          <p:nvPr/>
        </p:nvPicPr>
        <p:blipFill>
          <a:blip r:embed="rId23"/>
          <a:stretch>
            <a:fillRect/>
          </a:stretch>
        </p:blipFill>
        <p:spPr>
          <a:xfrm>
            <a:off x="6531532" y="9098255"/>
            <a:ext cx="876189" cy="1180203"/>
          </a:xfrm>
          <a:prstGeom prst="rect">
            <a:avLst/>
          </a:prstGeom>
        </p:spPr>
      </p:pic>
      <p:pic>
        <p:nvPicPr>
          <p:cNvPr id="102" name="図 101">
            <a:extLst>
              <a:ext uri="{FF2B5EF4-FFF2-40B4-BE49-F238E27FC236}">
                <a16:creationId xmlns:a16="http://schemas.microsoft.com/office/drawing/2014/main" id="{8A59C1E4-28BE-1599-EB67-4519F19538CF}"/>
              </a:ext>
            </a:extLst>
          </p:cNvPr>
          <p:cNvPicPr>
            <a:picLocks noChangeAspect="1"/>
          </p:cNvPicPr>
          <p:nvPr/>
        </p:nvPicPr>
        <p:blipFill>
          <a:blip r:embed="rId24"/>
          <a:stretch>
            <a:fillRect/>
          </a:stretch>
        </p:blipFill>
        <p:spPr>
          <a:xfrm rot="10325478">
            <a:off x="5875925" y="3784090"/>
            <a:ext cx="819590" cy="388490"/>
          </a:xfrm>
          <a:prstGeom prst="rect">
            <a:avLst/>
          </a:prstGeom>
        </p:spPr>
      </p:pic>
      <p:pic>
        <p:nvPicPr>
          <p:cNvPr id="103" name="図 102">
            <a:extLst>
              <a:ext uri="{FF2B5EF4-FFF2-40B4-BE49-F238E27FC236}">
                <a16:creationId xmlns:a16="http://schemas.microsoft.com/office/drawing/2014/main" id="{8C1D4D85-8E33-7960-C95A-E5BB6CF1AC05}"/>
              </a:ext>
            </a:extLst>
          </p:cNvPr>
          <p:cNvPicPr>
            <a:picLocks noChangeAspect="1"/>
          </p:cNvPicPr>
          <p:nvPr/>
        </p:nvPicPr>
        <p:blipFill>
          <a:blip r:embed="rId25"/>
          <a:stretch>
            <a:fillRect/>
          </a:stretch>
        </p:blipFill>
        <p:spPr>
          <a:xfrm rot="2418007">
            <a:off x="6618195" y="4075543"/>
            <a:ext cx="659687" cy="309043"/>
          </a:xfrm>
          <a:prstGeom prst="rect">
            <a:avLst/>
          </a:prstGeom>
        </p:spPr>
      </p:pic>
      <p:pic>
        <p:nvPicPr>
          <p:cNvPr id="104" name="図 103">
            <a:extLst>
              <a:ext uri="{FF2B5EF4-FFF2-40B4-BE49-F238E27FC236}">
                <a16:creationId xmlns:a16="http://schemas.microsoft.com/office/drawing/2014/main" id="{EBD73E58-0BE4-9ACE-C727-877E2539D53C}"/>
              </a:ext>
            </a:extLst>
          </p:cNvPr>
          <p:cNvPicPr>
            <a:picLocks noChangeAspect="1"/>
          </p:cNvPicPr>
          <p:nvPr/>
        </p:nvPicPr>
        <p:blipFill>
          <a:blip r:embed="rId26"/>
          <a:stretch>
            <a:fillRect/>
          </a:stretch>
        </p:blipFill>
        <p:spPr>
          <a:xfrm>
            <a:off x="7245533" y="10270319"/>
            <a:ext cx="109119" cy="239587"/>
          </a:xfrm>
          <a:prstGeom prst="rect">
            <a:avLst/>
          </a:prstGeom>
        </p:spPr>
      </p:pic>
      <p:sp>
        <p:nvSpPr>
          <p:cNvPr id="105" name="テキスト ボックス 104">
            <a:extLst>
              <a:ext uri="{FF2B5EF4-FFF2-40B4-BE49-F238E27FC236}">
                <a16:creationId xmlns:a16="http://schemas.microsoft.com/office/drawing/2014/main" id="{8E7FAB8B-2797-A983-EA6B-C1CBC840C86B}"/>
              </a:ext>
            </a:extLst>
          </p:cNvPr>
          <p:cNvSpPr txBox="1"/>
          <p:nvPr/>
        </p:nvSpPr>
        <p:spPr>
          <a:xfrm>
            <a:off x="4769544" y="2321176"/>
            <a:ext cx="2930626" cy="1143133"/>
          </a:xfrm>
          <a:prstGeom prst="rect">
            <a:avLst/>
          </a:prstGeom>
        </p:spPr>
        <p:txBody>
          <a:bodyPr wrap="square" rtlCol="0">
            <a:spAutoFit/>
          </a:bodyPr>
          <a:lstStyle/>
          <a:p>
            <a:pPr>
              <a:lnSpc>
                <a:spcPts val="1400"/>
              </a:lnSpc>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 新年のご挨拶</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p>
            <a:pPr>
              <a:lnSpc>
                <a:spcPts val="1400"/>
              </a:lnSpc>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 学術集会</a:t>
            </a:r>
            <a:r>
              <a:rPr kumimoji="1" lang="en-US" altLang="ja-JP" sz="900" dirty="0">
                <a:solidFill>
                  <a:prstClr val="black"/>
                </a:solidFill>
                <a:latin typeface="BIZ UDゴシック" panose="020B0400000000000000" pitchFamily="49" charset="-128"/>
                <a:ea typeface="BIZ UDゴシック" panose="020B0400000000000000" pitchFamily="49" charset="-128"/>
              </a:rPr>
              <a:t>/</a:t>
            </a:r>
            <a:r>
              <a:rPr kumimoji="1" lang="ja-JP" altLang="en-US" sz="900" dirty="0">
                <a:solidFill>
                  <a:prstClr val="black"/>
                </a:solidFill>
                <a:latin typeface="BIZ UDゴシック" panose="020B0400000000000000" pitchFamily="49" charset="-128"/>
                <a:ea typeface="BIZ UDゴシック" panose="020B0400000000000000" pitchFamily="49" charset="-128"/>
              </a:rPr>
              <a:t>シンポジウム　　　</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p>
            <a:pPr>
              <a:lnSpc>
                <a:spcPts val="1400"/>
              </a:lnSpc>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 広報誌アンケート結果　　</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p>
            <a:pPr>
              <a:lnSpc>
                <a:spcPts val="1400"/>
              </a:lnSpc>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 カスタマーハラスメント特集</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p>
            <a:pPr>
              <a:lnSpc>
                <a:spcPts val="1400"/>
              </a:lnSpc>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 教育ステーション</a:t>
            </a:r>
            <a:r>
              <a:rPr kumimoji="1" lang="en-US" altLang="ja-JP" sz="900" dirty="0">
                <a:solidFill>
                  <a:prstClr val="black"/>
                </a:solidFill>
                <a:latin typeface="BIZ UDゴシック" panose="020B0400000000000000" pitchFamily="49" charset="-128"/>
                <a:ea typeface="BIZ UDゴシック" panose="020B0400000000000000" pitchFamily="49" charset="-128"/>
              </a:rPr>
              <a:t>ACP</a:t>
            </a:r>
            <a:r>
              <a:rPr kumimoji="1" lang="ja-JP" altLang="en-US" sz="900" dirty="0">
                <a:solidFill>
                  <a:prstClr val="black"/>
                </a:solidFill>
                <a:latin typeface="BIZ UDゴシック" panose="020B0400000000000000" pitchFamily="49" charset="-128"/>
                <a:ea typeface="BIZ UDゴシック" panose="020B0400000000000000" pitchFamily="49" charset="-128"/>
              </a:rPr>
              <a:t>研修報告</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p>
            <a:pPr>
              <a:lnSpc>
                <a:spcPts val="1400"/>
              </a:lnSpc>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 編集後記　　　　　</a:t>
            </a: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dirty="0">
                <a:solidFill>
                  <a:prstClr val="black"/>
                </a:solidFill>
                <a:latin typeface="BIZ UDPゴシック" panose="020B0400000000000000" pitchFamily="50" charset="-128"/>
                <a:ea typeface="BIZ UDPゴシック" panose="020B0400000000000000" pitchFamily="50" charset="-128"/>
              </a:rPr>
              <a:t>　　</a:t>
            </a:r>
            <a:endParaRPr kumimoji="1" lang="en-US" altLang="ja-JP" sz="1000" dirty="0">
              <a:solidFill>
                <a:prstClr val="black"/>
              </a:solidFill>
              <a:latin typeface="BIZ UDPゴシック" panose="020B0400000000000000" pitchFamily="50" charset="-128"/>
              <a:ea typeface="BIZ UDPゴシック" panose="020B0400000000000000" pitchFamily="50" charset="-128"/>
            </a:endParaRPr>
          </a:p>
        </p:txBody>
      </p:sp>
      <p:sp>
        <p:nvSpPr>
          <p:cNvPr id="106" name="テキスト ボックス 105">
            <a:extLst>
              <a:ext uri="{FF2B5EF4-FFF2-40B4-BE49-F238E27FC236}">
                <a16:creationId xmlns:a16="http://schemas.microsoft.com/office/drawing/2014/main" id="{56048148-4DE8-64E7-908E-69FB16D1DC4D}"/>
              </a:ext>
            </a:extLst>
          </p:cNvPr>
          <p:cNvSpPr txBox="1"/>
          <p:nvPr/>
        </p:nvSpPr>
        <p:spPr>
          <a:xfrm>
            <a:off x="3646096" y="825308"/>
            <a:ext cx="4047348" cy="253916"/>
          </a:xfrm>
          <a:prstGeom prst="rect">
            <a:avLst/>
          </a:prstGeom>
          <a:noFill/>
        </p:spPr>
        <p:txBody>
          <a:bodyPr wrap="square" rtlCol="0">
            <a:spAutoFit/>
          </a:bodyPr>
          <a:lstStyle/>
          <a:p>
            <a:r>
              <a:rPr kumimoji="1" lang="ja-JP" altLang="en-US" sz="1050" b="1" dirty="0">
                <a:solidFill>
                  <a:prstClr val="black"/>
                </a:solidFill>
                <a:latin typeface="BIZ UDPゴシック" panose="020B0400000000000000" pitchFamily="50" charset="-128"/>
                <a:ea typeface="BIZ UDPゴシック" panose="020B0400000000000000" pitchFamily="50" charset="-128"/>
              </a:rPr>
              <a:t>一般社団法人 大阪府訪問看護ステーション協会　広報委員会</a:t>
            </a:r>
          </a:p>
        </p:txBody>
      </p:sp>
      <p:sp>
        <p:nvSpPr>
          <p:cNvPr id="107" name="テキスト ボックス 106">
            <a:extLst>
              <a:ext uri="{FF2B5EF4-FFF2-40B4-BE49-F238E27FC236}">
                <a16:creationId xmlns:a16="http://schemas.microsoft.com/office/drawing/2014/main" id="{FF25B9E6-1BE2-05C7-A67A-43C199FB4825}"/>
              </a:ext>
            </a:extLst>
          </p:cNvPr>
          <p:cNvSpPr txBox="1"/>
          <p:nvPr/>
        </p:nvSpPr>
        <p:spPr>
          <a:xfrm>
            <a:off x="3642604" y="1024957"/>
            <a:ext cx="4227598" cy="670976"/>
          </a:xfrm>
          <a:prstGeom prst="rect">
            <a:avLst/>
          </a:prstGeom>
          <a:noFill/>
        </p:spPr>
        <p:txBody>
          <a:bodyPr wrap="square" rtlCol="0">
            <a:spAutoFit/>
          </a:bodyPr>
          <a:lstStyle/>
          <a:p>
            <a:pPr>
              <a:defRPr/>
            </a:pPr>
            <a:r>
              <a:rPr kumimoji="1" lang="en-US" altLang="ja-JP" sz="902" dirty="0">
                <a:solidFill>
                  <a:prstClr val="black"/>
                </a:solidFill>
                <a:latin typeface="BIZ UDゴシック" panose="020B0400000000000000" pitchFamily="49" charset="-128"/>
                <a:ea typeface="BIZ UDゴシック" panose="020B0400000000000000" pitchFamily="49" charset="-128"/>
              </a:rPr>
              <a:t>【</a:t>
            </a:r>
            <a:r>
              <a:rPr kumimoji="1" lang="ja-JP" altLang="en-US" sz="902" dirty="0">
                <a:solidFill>
                  <a:prstClr val="black"/>
                </a:solidFill>
                <a:latin typeface="BIZ UDゴシック" panose="020B0400000000000000" pitchFamily="49" charset="-128"/>
                <a:ea typeface="BIZ UDゴシック" panose="020B0400000000000000" pitchFamily="49" charset="-128"/>
              </a:rPr>
              <a:t>事務局</a:t>
            </a:r>
            <a:r>
              <a:rPr kumimoji="1" lang="en-US" altLang="ja-JP" sz="902" dirty="0">
                <a:solidFill>
                  <a:prstClr val="black"/>
                </a:solidFill>
                <a:latin typeface="BIZ UDゴシック" panose="020B0400000000000000" pitchFamily="49" charset="-128"/>
                <a:ea typeface="BIZ UDゴシック" panose="020B0400000000000000" pitchFamily="49" charset="-128"/>
              </a:rPr>
              <a:t>】</a:t>
            </a:r>
            <a:r>
              <a:rPr kumimoji="1" lang="ja-JP" altLang="en-US" sz="902" dirty="0">
                <a:solidFill>
                  <a:prstClr val="black"/>
                </a:solidFill>
                <a:latin typeface="BIZ UDゴシック" panose="020B0400000000000000" pitchFamily="49" charset="-128"/>
                <a:ea typeface="BIZ UDゴシック" panose="020B0400000000000000" pitchFamily="49" charset="-128"/>
              </a:rPr>
              <a:t>〒</a:t>
            </a:r>
            <a:r>
              <a:rPr kumimoji="1" lang="en-US" altLang="ja-JP" sz="902" dirty="0">
                <a:solidFill>
                  <a:prstClr val="black"/>
                </a:solidFill>
                <a:latin typeface="BIZ UDゴシック" panose="020B0400000000000000" pitchFamily="49" charset="-128"/>
                <a:ea typeface="BIZ UDゴシック" panose="020B0400000000000000" pitchFamily="49" charset="-128"/>
              </a:rPr>
              <a:t>542-0012</a:t>
            </a:r>
            <a:r>
              <a:rPr kumimoji="1" lang="ja-JP" altLang="en-US" sz="902" dirty="0">
                <a:solidFill>
                  <a:prstClr val="black"/>
                </a:solidFill>
                <a:latin typeface="BIZ UDゴシック" panose="020B0400000000000000" pitchFamily="49" charset="-128"/>
                <a:ea typeface="BIZ UDゴシック" panose="020B0400000000000000" pitchFamily="49" charset="-128"/>
              </a:rPr>
              <a:t>　</a:t>
            </a:r>
            <a:r>
              <a:rPr kumimoji="1" lang="ja-JP" altLang="en-US" sz="902" spc="-100" dirty="0">
                <a:solidFill>
                  <a:prstClr val="black"/>
                </a:solidFill>
                <a:latin typeface="BIZ UDゴシック" panose="020B0400000000000000" pitchFamily="49" charset="-128"/>
                <a:ea typeface="BIZ UDゴシック" panose="020B0400000000000000" pitchFamily="49" charset="-128"/>
              </a:rPr>
              <a:t>大阪市中央区谷町６丁目４－８　新空堀ビル</a:t>
            </a:r>
            <a:r>
              <a:rPr kumimoji="1" lang="en-US" altLang="ja-JP" sz="902" spc="-100" dirty="0">
                <a:solidFill>
                  <a:prstClr val="black"/>
                </a:solidFill>
                <a:latin typeface="BIZ UDゴシック" panose="020B0400000000000000" pitchFamily="49" charset="-128"/>
                <a:ea typeface="BIZ UDゴシック" panose="020B0400000000000000" pitchFamily="49" charset="-128"/>
              </a:rPr>
              <a:t>205</a:t>
            </a:r>
            <a:r>
              <a:rPr kumimoji="1" lang="ja-JP" altLang="en-US" sz="902" spc="-100" dirty="0">
                <a:solidFill>
                  <a:prstClr val="black"/>
                </a:solidFill>
                <a:latin typeface="BIZ UDゴシック" panose="020B0400000000000000" pitchFamily="49" charset="-128"/>
                <a:ea typeface="BIZ UDゴシック" panose="020B0400000000000000" pitchFamily="49" charset="-128"/>
              </a:rPr>
              <a:t>号　</a:t>
            </a:r>
            <a:endParaRPr kumimoji="1" lang="en-US" altLang="ja-JP" sz="902" spc="-100" dirty="0">
              <a:solidFill>
                <a:prstClr val="black"/>
              </a:solidFill>
              <a:latin typeface="BIZ UDゴシック" panose="020B0400000000000000" pitchFamily="49" charset="-128"/>
              <a:ea typeface="BIZ UDゴシック" panose="020B0400000000000000" pitchFamily="49" charset="-128"/>
            </a:endParaRPr>
          </a:p>
          <a:p>
            <a:pPr>
              <a:defRPr/>
            </a:pPr>
            <a:r>
              <a:rPr kumimoji="1" lang="ja-JP" altLang="en-US" sz="902" spc="-70" dirty="0">
                <a:solidFill>
                  <a:prstClr val="black"/>
                </a:solidFill>
                <a:latin typeface="BIZ UDゴシック" panose="020B0400000000000000" pitchFamily="49" charset="-128"/>
                <a:ea typeface="BIZ UDゴシック" panose="020B0400000000000000" pitchFamily="49" charset="-128"/>
              </a:rPr>
              <a:t>　　　　　　          　　　　　  </a:t>
            </a:r>
            <a:r>
              <a:rPr kumimoji="1" lang="en-US" altLang="ja-JP" sz="902" spc="-70" dirty="0">
                <a:solidFill>
                  <a:prstClr val="black"/>
                </a:solidFill>
                <a:latin typeface="BIZ UDゴシック" panose="020B0400000000000000" pitchFamily="49" charset="-128"/>
                <a:ea typeface="BIZ UDゴシック" panose="020B0400000000000000" pitchFamily="49" charset="-128"/>
              </a:rPr>
              <a:t>TEL : 06-6767-3800</a:t>
            </a:r>
            <a:r>
              <a:rPr kumimoji="1" lang="ja-JP" altLang="en-US" sz="600" spc="-70" dirty="0">
                <a:solidFill>
                  <a:prstClr val="black"/>
                </a:solidFill>
                <a:latin typeface="BIZ UDゴシック" panose="020B0400000000000000" pitchFamily="49" charset="-128"/>
                <a:ea typeface="BIZ UDゴシック" panose="020B0400000000000000" pitchFamily="49" charset="-128"/>
              </a:rPr>
              <a:t>　</a:t>
            </a:r>
            <a:r>
              <a:rPr kumimoji="1" lang="en-US" altLang="ja-JP" sz="902" spc="-70" dirty="0">
                <a:solidFill>
                  <a:prstClr val="black"/>
                </a:solidFill>
                <a:latin typeface="BIZ UDゴシック" panose="020B0400000000000000" pitchFamily="49" charset="-128"/>
                <a:ea typeface="BIZ UDゴシック" panose="020B0400000000000000" pitchFamily="49" charset="-128"/>
              </a:rPr>
              <a:t>FAX :</a:t>
            </a:r>
            <a:r>
              <a:rPr kumimoji="1" lang="ja-JP" altLang="en-US" sz="902" spc="-70" dirty="0">
                <a:solidFill>
                  <a:prstClr val="black"/>
                </a:solidFill>
                <a:latin typeface="BIZ UDゴシック" panose="020B0400000000000000" pitchFamily="49" charset="-128"/>
                <a:ea typeface="BIZ UDゴシック" panose="020B0400000000000000" pitchFamily="49" charset="-128"/>
              </a:rPr>
              <a:t> </a:t>
            </a:r>
            <a:r>
              <a:rPr kumimoji="1" lang="en-US" altLang="ja-JP" sz="902" spc="-70" dirty="0">
                <a:solidFill>
                  <a:prstClr val="black"/>
                </a:solidFill>
                <a:latin typeface="BIZ UDゴシック" panose="020B0400000000000000" pitchFamily="49" charset="-128"/>
                <a:ea typeface="BIZ UDゴシック" panose="020B0400000000000000" pitchFamily="49" charset="-128"/>
              </a:rPr>
              <a:t>06-6767-3801</a:t>
            </a:r>
          </a:p>
          <a:p>
            <a:pPr>
              <a:defRPr/>
            </a:pPr>
            <a:r>
              <a:rPr kumimoji="1" lang="ja-JP" altLang="en-US" sz="1002" dirty="0">
                <a:solidFill>
                  <a:prstClr val="black"/>
                </a:solidFill>
                <a:latin typeface="BIZ UDゴシック" panose="020B0400000000000000" pitchFamily="49" charset="-128"/>
                <a:ea typeface="BIZ UDゴシック" panose="020B0400000000000000" pitchFamily="49" charset="-128"/>
              </a:rPr>
              <a:t>　　　　　　    </a:t>
            </a:r>
            <a:r>
              <a:rPr kumimoji="1" lang="ja-JP" altLang="en-US" sz="1052" b="1" dirty="0">
                <a:solidFill>
                  <a:prstClr val="black"/>
                </a:solidFill>
                <a:latin typeface="BIZ UDゴシック" panose="020B0400000000000000" pitchFamily="49" charset="-128"/>
                <a:ea typeface="BIZ UDゴシック" panose="020B0400000000000000" pitchFamily="49" charset="-128"/>
              </a:rPr>
              <a:t>      </a:t>
            </a:r>
            <a:r>
              <a:rPr kumimoji="1" lang="ja-JP" altLang="en-US" sz="1052" dirty="0">
                <a:solidFill>
                  <a:prstClr val="black"/>
                </a:solidFill>
                <a:latin typeface="BIZ UDゴシック" panose="020B0400000000000000" pitchFamily="49" charset="-128"/>
                <a:ea typeface="BIZ UDゴシック" panose="020B0400000000000000" pitchFamily="49" charset="-128"/>
              </a:rPr>
              <a:t> 　　  </a:t>
            </a:r>
            <a:r>
              <a:rPr kumimoji="1" lang="en-US" altLang="ja-JP" sz="900" dirty="0">
                <a:solidFill>
                  <a:prstClr val="black"/>
                </a:solidFill>
                <a:latin typeface="BIZ UDゴシック" panose="020B0400000000000000" pitchFamily="49" charset="-128"/>
                <a:ea typeface="BIZ UDゴシック" panose="020B0400000000000000" pitchFamily="49" charset="-128"/>
              </a:rPr>
              <a:t>URL</a:t>
            </a:r>
            <a:r>
              <a:rPr kumimoji="1" lang="ja-JP" altLang="en-US" sz="900" dirty="0">
                <a:solidFill>
                  <a:prstClr val="black"/>
                </a:solidFill>
                <a:latin typeface="BIZ UDゴシック" panose="020B0400000000000000" pitchFamily="49" charset="-128"/>
                <a:ea typeface="BIZ UDゴシック" panose="020B0400000000000000" pitchFamily="49" charset="-128"/>
              </a:rPr>
              <a:t>　</a:t>
            </a:r>
            <a:r>
              <a:rPr kumimoji="1" lang="en-US" altLang="ja-JP" sz="900" dirty="0">
                <a:solidFill>
                  <a:prstClr val="black"/>
                </a:solidFill>
                <a:latin typeface="BIZ UDゴシック" panose="020B0400000000000000" pitchFamily="49" charset="-128"/>
                <a:ea typeface="BIZ UDゴシック" panose="020B0400000000000000" pitchFamily="49" charset="-128"/>
              </a:rPr>
              <a:t>https://daihoukan.or.jp/</a:t>
            </a:r>
          </a:p>
          <a:p>
            <a:pPr>
              <a:defRPr/>
            </a:pPr>
            <a:endParaRPr kumimoji="1" lang="ja-JP" altLang="en-US" sz="902" dirty="0">
              <a:solidFill>
                <a:prstClr val="black"/>
              </a:solidFill>
              <a:latin typeface="HG丸ｺﾞｼｯｸM-PRO" panose="020F0400000000000000" pitchFamily="50" charset="-128"/>
              <a:ea typeface="HG丸ｺﾞｼｯｸM-PRO" panose="020F0400000000000000" pitchFamily="50" charset="-128"/>
            </a:endParaRPr>
          </a:p>
        </p:txBody>
      </p:sp>
      <p:sp>
        <p:nvSpPr>
          <p:cNvPr id="108" name="テキスト ボックス 107">
            <a:extLst>
              <a:ext uri="{FF2B5EF4-FFF2-40B4-BE49-F238E27FC236}">
                <a16:creationId xmlns:a16="http://schemas.microsoft.com/office/drawing/2014/main" id="{1EA3FF21-9778-33B0-483E-D412BEF188D6}"/>
              </a:ext>
            </a:extLst>
          </p:cNvPr>
          <p:cNvSpPr txBox="1">
            <a:spLocks/>
          </p:cNvSpPr>
          <p:nvPr/>
        </p:nvSpPr>
        <p:spPr>
          <a:xfrm>
            <a:off x="3933446" y="9808797"/>
            <a:ext cx="1928733" cy="338554"/>
          </a:xfrm>
          <a:prstGeom prst="rect">
            <a:avLst/>
          </a:prstGeom>
          <a:noFill/>
          <a:effectLst/>
        </p:spPr>
        <p:txBody>
          <a:bodyPr wrap="none" rtlCol="0">
            <a:spAutoFit/>
          </a:bodyPr>
          <a:lstStyle/>
          <a:p>
            <a:r>
              <a:rPr kumimoji="1" lang="ja-JP" altLang="en-US" sz="800" dirty="0">
                <a:ln w="19050">
                  <a:solidFill>
                    <a:prstClr val="black"/>
                  </a:solidFill>
                </a:ln>
                <a:solidFill>
                  <a:prstClr val="black"/>
                </a:solidFill>
                <a:latin typeface="BIZ UDゴシック" panose="020B0400000000000000" pitchFamily="49" charset="-128"/>
                <a:ea typeface="BIZ UDゴシック" panose="020B0400000000000000" pitchFamily="49" charset="-128"/>
              </a:rPr>
              <a:t>誕生日に大好きなプリンのプレゼント</a:t>
            </a:r>
            <a:endParaRPr kumimoji="1" lang="en-US" altLang="ja-JP" sz="800" dirty="0">
              <a:ln w="19050">
                <a:solidFill>
                  <a:prstClr val="black"/>
                </a:solidFill>
              </a:ln>
              <a:solidFill>
                <a:prstClr val="black"/>
              </a:solidFill>
              <a:latin typeface="BIZ UDゴシック" panose="020B0400000000000000" pitchFamily="49" charset="-128"/>
              <a:ea typeface="BIZ UDゴシック" panose="020B0400000000000000" pitchFamily="49" charset="-128"/>
            </a:endParaRPr>
          </a:p>
          <a:p>
            <a:r>
              <a:rPr kumimoji="1" lang="ja-JP" altLang="en-US" sz="800" dirty="0">
                <a:ln w="19050">
                  <a:solidFill>
                    <a:prstClr val="black"/>
                  </a:solidFill>
                </a:ln>
                <a:solidFill>
                  <a:prstClr val="black"/>
                </a:solidFill>
                <a:latin typeface="BIZ UDゴシック" panose="020B0400000000000000" pitchFamily="49" charset="-128"/>
                <a:ea typeface="BIZ UDゴシック" panose="020B0400000000000000" pitchFamily="49" charset="-128"/>
              </a:rPr>
              <a:t>あすも訪問看護ステーション　　　</a:t>
            </a:r>
            <a:endParaRPr kumimoji="1" lang="ja-JP" altLang="en-US" sz="800" dirty="0">
              <a:ln w="19050">
                <a:solidFill>
                  <a:prstClr val="black"/>
                </a:solidFill>
              </a:ln>
              <a:solidFill>
                <a:prstClr val="black"/>
              </a:solidFill>
              <a:latin typeface="Calibri" panose="020F0502020204030204"/>
            </a:endParaRPr>
          </a:p>
        </p:txBody>
      </p:sp>
      <p:sp>
        <p:nvSpPr>
          <p:cNvPr id="109" name="テキスト ボックス 108">
            <a:extLst>
              <a:ext uri="{FF2B5EF4-FFF2-40B4-BE49-F238E27FC236}">
                <a16:creationId xmlns:a16="http://schemas.microsoft.com/office/drawing/2014/main" id="{214E4EFD-C0C7-AF96-9678-22486D3958E4}"/>
              </a:ext>
            </a:extLst>
          </p:cNvPr>
          <p:cNvSpPr txBox="1">
            <a:spLocks/>
          </p:cNvSpPr>
          <p:nvPr/>
        </p:nvSpPr>
        <p:spPr>
          <a:xfrm>
            <a:off x="3935861" y="9807440"/>
            <a:ext cx="1928733" cy="338554"/>
          </a:xfrm>
          <a:prstGeom prst="rect">
            <a:avLst/>
          </a:prstGeom>
          <a:noFill/>
          <a:effectLst/>
        </p:spPr>
        <p:txBody>
          <a:bodyPr wrap="none" rtlCol="0">
            <a:spAutoFit/>
          </a:bodyPr>
          <a:lstStyle/>
          <a:p>
            <a:r>
              <a:rPr kumimoji="1" lang="ja-JP" altLang="en-US" sz="800" b="1" dirty="0">
                <a:solidFill>
                  <a:prstClr val="white"/>
                </a:solidFill>
                <a:latin typeface="BIZ UDゴシック" panose="020B0400000000000000" pitchFamily="49" charset="-128"/>
                <a:ea typeface="BIZ UDゴシック" panose="020B0400000000000000" pitchFamily="49" charset="-128"/>
              </a:rPr>
              <a:t>誕生日に大好きなプリンのプレゼント</a:t>
            </a:r>
            <a:endParaRPr kumimoji="1" lang="en-US" altLang="ja-JP" sz="800" b="1" dirty="0">
              <a:solidFill>
                <a:prstClr val="white"/>
              </a:solidFill>
              <a:latin typeface="BIZ UDゴシック" panose="020B0400000000000000" pitchFamily="49" charset="-128"/>
              <a:ea typeface="BIZ UDゴシック" panose="020B0400000000000000" pitchFamily="49" charset="-128"/>
            </a:endParaRPr>
          </a:p>
          <a:p>
            <a:r>
              <a:rPr kumimoji="1" lang="ja-JP" altLang="en-US" sz="800" b="1" dirty="0">
                <a:solidFill>
                  <a:prstClr val="white"/>
                </a:solidFill>
                <a:latin typeface="BIZ UDゴシック" panose="020B0400000000000000" pitchFamily="49" charset="-128"/>
                <a:ea typeface="BIZ UDゴシック" panose="020B0400000000000000" pitchFamily="49" charset="-128"/>
              </a:rPr>
              <a:t>あすも訪問看護ステーション</a:t>
            </a:r>
            <a:r>
              <a:rPr kumimoji="1" lang="ja-JP" altLang="en-US" sz="800" b="1" dirty="0">
                <a:solidFill>
                  <a:prstClr val="black"/>
                </a:solidFill>
                <a:latin typeface="BIZ UDゴシック" panose="020B0400000000000000" pitchFamily="49" charset="-128"/>
                <a:ea typeface="BIZ UDゴシック" panose="020B0400000000000000" pitchFamily="49" charset="-128"/>
              </a:rPr>
              <a:t>　　</a:t>
            </a:r>
            <a:endParaRPr kumimoji="1" lang="ja-JP" altLang="en-US" sz="800" b="1" dirty="0">
              <a:solidFill>
                <a:prstClr val="black"/>
              </a:solidFill>
              <a:latin typeface="Calibri" panose="020F0502020204030204"/>
            </a:endParaRPr>
          </a:p>
        </p:txBody>
      </p:sp>
      <p:sp>
        <p:nvSpPr>
          <p:cNvPr id="110" name="テキスト ボックス 109">
            <a:extLst>
              <a:ext uri="{FF2B5EF4-FFF2-40B4-BE49-F238E27FC236}">
                <a16:creationId xmlns:a16="http://schemas.microsoft.com/office/drawing/2014/main" id="{102D00AB-9374-55D8-D99A-FBE4A0143C64}"/>
              </a:ext>
            </a:extLst>
          </p:cNvPr>
          <p:cNvSpPr txBox="1"/>
          <p:nvPr/>
        </p:nvSpPr>
        <p:spPr>
          <a:xfrm>
            <a:off x="3933815" y="6780255"/>
            <a:ext cx="2816980" cy="338554"/>
          </a:xfrm>
          <a:prstGeom prst="rect">
            <a:avLst/>
          </a:prstGeom>
          <a:noFill/>
        </p:spPr>
        <p:txBody>
          <a:bodyPr wrap="square">
            <a:spAutoFit/>
          </a:bodyPr>
          <a:lstStyle/>
          <a:p>
            <a:r>
              <a:rPr kumimoji="1" lang="ja-JP" altLang="en-US" sz="800" b="1" dirty="0">
                <a:ln w="19050">
                  <a:solidFill>
                    <a:prstClr val="black"/>
                  </a:solidFill>
                </a:ln>
                <a:solidFill>
                  <a:prstClr val="black"/>
                </a:solidFill>
                <a:effectLst>
                  <a:outerShdw blurRad="25400" dist="25400" dir="2700000" algn="ctr" rotWithShape="0">
                    <a:srgbClr val="000000">
                      <a:alpha val="40000"/>
                    </a:srgbClr>
                  </a:outerShdw>
                </a:effectLst>
                <a:latin typeface="BIZ UDゴシック" panose="020B0400000000000000" pitchFamily="49" charset="-128"/>
                <a:ea typeface="BIZ UDゴシック" panose="020B0400000000000000" pitchFamily="49" charset="-128"/>
              </a:rPr>
              <a:t>家族で万博</a:t>
            </a:r>
            <a:endParaRPr kumimoji="1" lang="en-US" altLang="ja-JP" sz="800" b="1" dirty="0">
              <a:ln w="19050">
                <a:solidFill>
                  <a:prstClr val="black"/>
                </a:solidFill>
              </a:ln>
              <a:solidFill>
                <a:prstClr val="black"/>
              </a:solidFill>
              <a:effectLst>
                <a:outerShdw blurRad="25400" dist="25400" dir="2700000" algn="ctr" rotWithShape="0">
                  <a:srgbClr val="000000">
                    <a:alpha val="40000"/>
                  </a:srgbClr>
                </a:outerShdw>
              </a:effectLst>
              <a:latin typeface="BIZ UDゴシック" panose="020B0400000000000000" pitchFamily="49" charset="-128"/>
              <a:ea typeface="BIZ UDゴシック" panose="020B0400000000000000" pitchFamily="49" charset="-128"/>
            </a:endParaRPr>
          </a:p>
          <a:p>
            <a:r>
              <a:rPr kumimoji="1" lang="ja-JP" altLang="en-US" sz="800" b="1" dirty="0">
                <a:ln w="19050">
                  <a:solidFill>
                    <a:prstClr val="black"/>
                  </a:solidFill>
                </a:ln>
                <a:solidFill>
                  <a:prstClr val="black"/>
                </a:solidFill>
                <a:effectLst>
                  <a:outerShdw blurRad="25400" dist="25400" dir="2700000" algn="ctr" rotWithShape="0">
                    <a:srgbClr val="000000">
                      <a:alpha val="40000"/>
                    </a:srgbClr>
                  </a:outerShdw>
                </a:effectLst>
                <a:latin typeface="BIZ UDゴシック" panose="020B0400000000000000" pitchFamily="49" charset="-128"/>
                <a:ea typeface="BIZ UDゴシック" panose="020B0400000000000000" pitchFamily="49" charset="-128"/>
              </a:rPr>
              <a:t>訪問看護ステーション</a:t>
            </a:r>
            <a:r>
              <a:rPr kumimoji="1" lang="en-US" altLang="ja-JP" sz="800" b="1" dirty="0">
                <a:ln w="19050">
                  <a:solidFill>
                    <a:prstClr val="black"/>
                  </a:solidFill>
                </a:ln>
                <a:solidFill>
                  <a:prstClr val="black"/>
                </a:solidFill>
                <a:effectLst>
                  <a:outerShdw blurRad="25400" dist="25400" dir="2700000" algn="ctr" rotWithShape="0">
                    <a:srgbClr val="000000">
                      <a:alpha val="40000"/>
                    </a:srgbClr>
                  </a:outerShdw>
                </a:effectLst>
                <a:latin typeface="BIZ UDゴシック" panose="020B0400000000000000" pitchFamily="49" charset="-128"/>
                <a:ea typeface="BIZ UDゴシック" panose="020B0400000000000000" pitchFamily="49" charset="-128"/>
              </a:rPr>
              <a:t>CIL</a:t>
            </a:r>
            <a:r>
              <a:rPr kumimoji="1" lang="ja-JP" altLang="en-US" sz="800" b="1" dirty="0">
                <a:ln w="19050">
                  <a:solidFill>
                    <a:prstClr val="black"/>
                  </a:solidFill>
                </a:ln>
                <a:solidFill>
                  <a:prstClr val="black"/>
                </a:solidFill>
                <a:effectLst>
                  <a:outerShdw blurRad="25400" dist="25400" dir="2700000" algn="ctr" rotWithShape="0">
                    <a:srgbClr val="000000">
                      <a:alpha val="40000"/>
                    </a:srgbClr>
                  </a:outerShdw>
                </a:effectLst>
                <a:latin typeface="BIZ UDゴシック" panose="020B0400000000000000" pitchFamily="49" charset="-128"/>
                <a:ea typeface="BIZ UDゴシック" panose="020B0400000000000000" pitchFamily="49" charset="-128"/>
              </a:rPr>
              <a:t>豊中</a:t>
            </a:r>
            <a:endParaRPr kumimoji="1" lang="ja-JP" altLang="en-US" sz="800" b="1" dirty="0">
              <a:ln w="19050">
                <a:solidFill>
                  <a:prstClr val="black"/>
                </a:solidFill>
              </a:ln>
              <a:solidFill>
                <a:prstClr val="black"/>
              </a:solidFill>
              <a:latin typeface="BIZ UDゴシック" panose="020B0400000000000000" pitchFamily="49" charset="-128"/>
              <a:ea typeface="BIZ UDゴシック" panose="020B0400000000000000" pitchFamily="49" charset="-128"/>
            </a:endParaRPr>
          </a:p>
        </p:txBody>
      </p:sp>
      <p:sp>
        <p:nvSpPr>
          <p:cNvPr id="111" name="テキスト ボックス 110">
            <a:extLst>
              <a:ext uri="{FF2B5EF4-FFF2-40B4-BE49-F238E27FC236}">
                <a16:creationId xmlns:a16="http://schemas.microsoft.com/office/drawing/2014/main" id="{91DF56EA-EC1D-BD8D-5556-DBBA79AF07E0}"/>
              </a:ext>
            </a:extLst>
          </p:cNvPr>
          <p:cNvSpPr txBox="1"/>
          <p:nvPr/>
        </p:nvSpPr>
        <p:spPr>
          <a:xfrm>
            <a:off x="3934967" y="6778756"/>
            <a:ext cx="1624104" cy="338554"/>
          </a:xfrm>
          <a:prstGeom prst="rect">
            <a:avLst/>
          </a:prstGeom>
          <a:noFill/>
        </p:spPr>
        <p:txBody>
          <a:bodyPr wrap="square">
            <a:spAutoFit/>
          </a:bodyPr>
          <a:lstStyle/>
          <a:p>
            <a:r>
              <a:rPr kumimoji="1" lang="ja-JP" altLang="en-US" sz="800" b="1" dirty="0">
                <a:solidFill>
                  <a:prstClr val="white"/>
                </a:solidFill>
                <a:latin typeface="BIZ UDゴシック" panose="020B0400000000000000" pitchFamily="49" charset="-128"/>
                <a:ea typeface="BIZ UDゴシック" panose="020B0400000000000000" pitchFamily="49" charset="-128"/>
              </a:rPr>
              <a:t>家族で万博</a:t>
            </a:r>
            <a:endParaRPr kumimoji="1" lang="en-US" altLang="ja-JP" sz="800" b="1" dirty="0">
              <a:solidFill>
                <a:prstClr val="white"/>
              </a:solidFill>
              <a:latin typeface="BIZ UDゴシック" panose="020B0400000000000000" pitchFamily="49" charset="-128"/>
              <a:ea typeface="BIZ UDゴシック" panose="020B0400000000000000" pitchFamily="49" charset="-128"/>
            </a:endParaRPr>
          </a:p>
          <a:p>
            <a:r>
              <a:rPr kumimoji="1" lang="ja-JP" altLang="en-US" sz="800" b="1" dirty="0">
                <a:solidFill>
                  <a:prstClr val="white"/>
                </a:solidFill>
                <a:latin typeface="BIZ UDゴシック" panose="020B0400000000000000" pitchFamily="49" charset="-128"/>
                <a:ea typeface="BIZ UDゴシック" panose="020B0400000000000000" pitchFamily="49" charset="-128"/>
              </a:rPr>
              <a:t>訪問看護ステーション</a:t>
            </a:r>
            <a:r>
              <a:rPr kumimoji="1" lang="en-US" altLang="ja-JP" sz="800" b="1" dirty="0">
                <a:solidFill>
                  <a:prstClr val="white"/>
                </a:solidFill>
                <a:latin typeface="BIZ UDゴシック" panose="020B0400000000000000" pitchFamily="49" charset="-128"/>
                <a:ea typeface="BIZ UDゴシック" panose="020B0400000000000000" pitchFamily="49" charset="-128"/>
              </a:rPr>
              <a:t>CIL</a:t>
            </a:r>
            <a:r>
              <a:rPr kumimoji="1" lang="ja-JP" altLang="en-US" sz="800" b="1" dirty="0">
                <a:solidFill>
                  <a:prstClr val="white"/>
                </a:solidFill>
                <a:latin typeface="BIZ UDゴシック" panose="020B0400000000000000" pitchFamily="49" charset="-128"/>
                <a:ea typeface="BIZ UDゴシック" panose="020B0400000000000000" pitchFamily="49" charset="-128"/>
              </a:rPr>
              <a:t>豊中</a:t>
            </a:r>
          </a:p>
        </p:txBody>
      </p:sp>
      <p:sp>
        <p:nvSpPr>
          <p:cNvPr id="112" name="テキスト ボックス 111">
            <a:extLst>
              <a:ext uri="{FF2B5EF4-FFF2-40B4-BE49-F238E27FC236}">
                <a16:creationId xmlns:a16="http://schemas.microsoft.com/office/drawing/2014/main" id="{F52041D9-F3D2-7616-C1FC-3C955BEABABD}"/>
              </a:ext>
            </a:extLst>
          </p:cNvPr>
          <p:cNvSpPr txBox="1"/>
          <p:nvPr/>
        </p:nvSpPr>
        <p:spPr>
          <a:xfrm>
            <a:off x="960390" y="9806215"/>
            <a:ext cx="1620957" cy="338554"/>
          </a:xfrm>
          <a:prstGeom prst="rect">
            <a:avLst/>
          </a:prstGeom>
          <a:noFill/>
        </p:spPr>
        <p:txBody>
          <a:bodyPr wrap="none" rtlCol="0">
            <a:spAutoFit/>
          </a:bodyPr>
          <a:lstStyle/>
          <a:p>
            <a:r>
              <a:rPr kumimoji="1" lang="ja-JP" altLang="en-US" sz="800" dirty="0">
                <a:ln w="19050">
                  <a:solidFill>
                    <a:prstClr val="black"/>
                  </a:solidFill>
                </a:ln>
                <a:solidFill>
                  <a:prstClr val="black"/>
                </a:solidFill>
                <a:latin typeface="BIZ UDゴシック" panose="020B0400000000000000" pitchFamily="49" charset="-128"/>
                <a:ea typeface="BIZ UDゴシック" panose="020B0400000000000000" pitchFamily="49" charset="-128"/>
              </a:rPr>
              <a:t>私と夫の共同制作！</a:t>
            </a:r>
            <a:endParaRPr kumimoji="1" lang="en-US" altLang="ja-JP" sz="800" dirty="0">
              <a:ln w="19050">
                <a:solidFill>
                  <a:prstClr val="black"/>
                </a:solidFill>
              </a:ln>
              <a:solidFill>
                <a:prstClr val="black"/>
              </a:solidFill>
              <a:latin typeface="BIZ UDゴシック" panose="020B0400000000000000" pitchFamily="49" charset="-128"/>
              <a:ea typeface="BIZ UDゴシック" panose="020B0400000000000000" pitchFamily="49" charset="-128"/>
            </a:endParaRPr>
          </a:p>
          <a:p>
            <a:r>
              <a:rPr kumimoji="1" lang="ja-JP" altLang="en-US" sz="800" dirty="0">
                <a:ln w="19050">
                  <a:solidFill>
                    <a:prstClr val="black"/>
                  </a:solidFill>
                </a:ln>
                <a:solidFill>
                  <a:prstClr val="black"/>
                </a:solidFill>
                <a:latin typeface="BIZ UDゴシック" panose="020B0400000000000000" pitchFamily="49" charset="-128"/>
                <a:ea typeface="BIZ UDゴシック" panose="020B0400000000000000" pitchFamily="49" charset="-128"/>
              </a:rPr>
              <a:t>こでまり訪問看護ステーション</a:t>
            </a:r>
          </a:p>
        </p:txBody>
      </p:sp>
      <p:sp>
        <p:nvSpPr>
          <p:cNvPr id="113" name="テキスト ボックス 112">
            <a:extLst>
              <a:ext uri="{FF2B5EF4-FFF2-40B4-BE49-F238E27FC236}">
                <a16:creationId xmlns:a16="http://schemas.microsoft.com/office/drawing/2014/main" id="{EC9F8F6A-1A84-94BE-0E36-6075F49954B3}"/>
              </a:ext>
            </a:extLst>
          </p:cNvPr>
          <p:cNvSpPr txBox="1"/>
          <p:nvPr/>
        </p:nvSpPr>
        <p:spPr>
          <a:xfrm>
            <a:off x="961220" y="9805011"/>
            <a:ext cx="1620957" cy="338554"/>
          </a:xfrm>
          <a:prstGeom prst="rect">
            <a:avLst/>
          </a:prstGeom>
          <a:noFill/>
        </p:spPr>
        <p:txBody>
          <a:bodyPr wrap="none" rtlCol="0">
            <a:spAutoFit/>
          </a:bodyPr>
          <a:lstStyle/>
          <a:p>
            <a:r>
              <a:rPr kumimoji="1" lang="ja-JP" altLang="en-US" sz="800" b="1" dirty="0">
                <a:solidFill>
                  <a:prstClr val="white"/>
                </a:solidFill>
                <a:latin typeface="BIZ UDゴシック" panose="020B0400000000000000" pitchFamily="49" charset="-128"/>
                <a:ea typeface="BIZ UDゴシック" panose="020B0400000000000000" pitchFamily="49" charset="-128"/>
              </a:rPr>
              <a:t>私と夫の共同制作！</a:t>
            </a:r>
            <a:endParaRPr kumimoji="1" lang="en-US" altLang="ja-JP" sz="800" b="1" dirty="0">
              <a:solidFill>
                <a:prstClr val="white"/>
              </a:solidFill>
              <a:latin typeface="BIZ UDゴシック" panose="020B0400000000000000" pitchFamily="49" charset="-128"/>
              <a:ea typeface="BIZ UDゴシック" panose="020B0400000000000000" pitchFamily="49" charset="-128"/>
            </a:endParaRPr>
          </a:p>
          <a:p>
            <a:r>
              <a:rPr kumimoji="1" lang="ja-JP" altLang="en-US" sz="800" b="1" dirty="0">
                <a:solidFill>
                  <a:prstClr val="white"/>
                </a:solidFill>
                <a:latin typeface="BIZ UDゴシック" panose="020B0400000000000000" pitchFamily="49" charset="-128"/>
                <a:ea typeface="BIZ UDゴシック" panose="020B0400000000000000" pitchFamily="49" charset="-128"/>
              </a:rPr>
              <a:t>こでまり訪問看護ステーション</a:t>
            </a:r>
          </a:p>
        </p:txBody>
      </p:sp>
      <p:sp>
        <p:nvSpPr>
          <p:cNvPr id="114" name="テキスト ボックス 113">
            <a:extLst>
              <a:ext uri="{FF2B5EF4-FFF2-40B4-BE49-F238E27FC236}">
                <a16:creationId xmlns:a16="http://schemas.microsoft.com/office/drawing/2014/main" id="{63BCCBFF-4ACD-DEB1-B55D-7FB393DA38C6}"/>
              </a:ext>
            </a:extLst>
          </p:cNvPr>
          <p:cNvSpPr txBox="1"/>
          <p:nvPr/>
        </p:nvSpPr>
        <p:spPr>
          <a:xfrm>
            <a:off x="963260" y="6652844"/>
            <a:ext cx="1723549" cy="461665"/>
          </a:xfrm>
          <a:prstGeom prst="rect">
            <a:avLst/>
          </a:prstGeom>
          <a:noFill/>
        </p:spPr>
        <p:txBody>
          <a:bodyPr wrap="none" rtlCol="0">
            <a:spAutoFit/>
          </a:bodyPr>
          <a:lstStyle/>
          <a:p>
            <a:r>
              <a:rPr kumimoji="1" lang="ja-JP" altLang="en-US" sz="800" b="1" dirty="0">
                <a:ln w="19050">
                  <a:solidFill>
                    <a:prstClr val="black"/>
                  </a:solidFill>
                </a:ln>
                <a:solidFill>
                  <a:prstClr val="black"/>
                </a:solidFill>
                <a:latin typeface="BIZ UDゴシック" panose="020B0400000000000000" pitchFamily="49" charset="-128"/>
                <a:ea typeface="BIZ UDゴシック" panose="020B0400000000000000" pitchFamily="49" charset="-128"/>
              </a:rPr>
              <a:t>百三賀を迎えて</a:t>
            </a:r>
            <a:endParaRPr kumimoji="1" lang="en-US" altLang="ja-JP" sz="800" b="1" dirty="0">
              <a:ln w="19050">
                <a:solidFill>
                  <a:prstClr val="black"/>
                </a:solidFill>
              </a:ln>
              <a:solidFill>
                <a:prstClr val="black"/>
              </a:solidFill>
              <a:latin typeface="BIZ UDゴシック" panose="020B0400000000000000" pitchFamily="49" charset="-128"/>
              <a:ea typeface="BIZ UDゴシック" panose="020B0400000000000000" pitchFamily="49" charset="-128"/>
            </a:endParaRPr>
          </a:p>
          <a:p>
            <a:r>
              <a:rPr kumimoji="1" lang="ja-JP" altLang="en-US" sz="800" b="1" dirty="0">
                <a:ln w="19050">
                  <a:solidFill>
                    <a:prstClr val="black"/>
                  </a:solidFill>
                </a:ln>
                <a:solidFill>
                  <a:prstClr val="black"/>
                </a:solidFill>
                <a:latin typeface="BIZ UDゴシック" panose="020B0400000000000000" pitchFamily="49" charset="-128"/>
                <a:ea typeface="BIZ UDゴシック" panose="020B0400000000000000" pitchFamily="49" charset="-128"/>
              </a:rPr>
              <a:t>～みんなのおかげよ。ありがとう</a:t>
            </a:r>
            <a:endParaRPr kumimoji="1" lang="en-US" altLang="ja-JP" sz="800" b="1" dirty="0">
              <a:ln w="19050">
                <a:solidFill>
                  <a:prstClr val="black"/>
                </a:solidFill>
              </a:ln>
              <a:solidFill>
                <a:prstClr val="black"/>
              </a:solidFill>
              <a:latin typeface="BIZ UDゴシック" panose="020B0400000000000000" pitchFamily="49" charset="-128"/>
              <a:ea typeface="BIZ UDゴシック" panose="020B0400000000000000" pitchFamily="49" charset="-128"/>
            </a:endParaRPr>
          </a:p>
          <a:p>
            <a:r>
              <a:rPr kumimoji="1" lang="ja-JP" altLang="en-US" sz="800" b="1" dirty="0">
                <a:ln w="19050">
                  <a:solidFill>
                    <a:prstClr val="black"/>
                  </a:solidFill>
                </a:ln>
                <a:solidFill>
                  <a:prstClr val="black"/>
                </a:solidFill>
                <a:latin typeface="BIZ UDゴシック" panose="020B0400000000000000" pitchFamily="49" charset="-128"/>
                <a:ea typeface="BIZ UDゴシック" panose="020B0400000000000000" pitchFamily="49" charset="-128"/>
              </a:rPr>
              <a:t>植木訪問看護ステーション</a:t>
            </a:r>
          </a:p>
        </p:txBody>
      </p:sp>
      <p:sp>
        <p:nvSpPr>
          <p:cNvPr id="115" name="テキスト ボックス 114">
            <a:extLst>
              <a:ext uri="{FF2B5EF4-FFF2-40B4-BE49-F238E27FC236}">
                <a16:creationId xmlns:a16="http://schemas.microsoft.com/office/drawing/2014/main" id="{E2AA6F24-4DCB-CD87-1D85-D04C56F05850}"/>
              </a:ext>
            </a:extLst>
          </p:cNvPr>
          <p:cNvSpPr txBox="1"/>
          <p:nvPr/>
        </p:nvSpPr>
        <p:spPr>
          <a:xfrm>
            <a:off x="963268" y="6653751"/>
            <a:ext cx="1723549" cy="461665"/>
          </a:xfrm>
          <a:prstGeom prst="rect">
            <a:avLst/>
          </a:prstGeom>
          <a:noFill/>
        </p:spPr>
        <p:txBody>
          <a:bodyPr wrap="none" rtlCol="0">
            <a:spAutoFit/>
          </a:bodyPr>
          <a:lstStyle/>
          <a:p>
            <a:r>
              <a:rPr kumimoji="1" lang="ja-JP" altLang="en-US" sz="800" b="1" dirty="0">
                <a:solidFill>
                  <a:prstClr val="white"/>
                </a:solidFill>
                <a:latin typeface="BIZ UDゴシック" panose="020B0400000000000000" pitchFamily="49" charset="-128"/>
                <a:ea typeface="BIZ UDゴシック" panose="020B0400000000000000" pitchFamily="49" charset="-128"/>
              </a:rPr>
              <a:t>百三賀を迎えて</a:t>
            </a:r>
            <a:endParaRPr kumimoji="1" lang="en-US" altLang="ja-JP" sz="800" b="1" dirty="0">
              <a:solidFill>
                <a:prstClr val="white"/>
              </a:solidFill>
              <a:latin typeface="BIZ UDゴシック" panose="020B0400000000000000" pitchFamily="49" charset="-128"/>
              <a:ea typeface="BIZ UDゴシック" panose="020B0400000000000000" pitchFamily="49" charset="-128"/>
            </a:endParaRPr>
          </a:p>
          <a:p>
            <a:r>
              <a:rPr kumimoji="1" lang="ja-JP" altLang="en-US" sz="800" b="1" dirty="0">
                <a:solidFill>
                  <a:prstClr val="white"/>
                </a:solidFill>
                <a:latin typeface="BIZ UDゴシック" panose="020B0400000000000000" pitchFamily="49" charset="-128"/>
                <a:ea typeface="BIZ UDゴシック" panose="020B0400000000000000" pitchFamily="49" charset="-128"/>
              </a:rPr>
              <a:t>～みんなのおかげよ。ありがとう</a:t>
            </a:r>
            <a:endParaRPr kumimoji="1" lang="en-US" altLang="ja-JP" sz="800" b="1" dirty="0">
              <a:solidFill>
                <a:prstClr val="white"/>
              </a:solidFill>
              <a:latin typeface="BIZ UDゴシック" panose="020B0400000000000000" pitchFamily="49" charset="-128"/>
              <a:ea typeface="BIZ UDゴシック" panose="020B0400000000000000" pitchFamily="49" charset="-128"/>
            </a:endParaRPr>
          </a:p>
          <a:p>
            <a:r>
              <a:rPr kumimoji="1" lang="ja-JP" altLang="en-US" sz="800" b="1" dirty="0">
                <a:solidFill>
                  <a:prstClr val="white"/>
                </a:solidFill>
                <a:latin typeface="BIZ UDゴシック" panose="020B0400000000000000" pitchFamily="49" charset="-128"/>
                <a:ea typeface="BIZ UDゴシック" panose="020B0400000000000000" pitchFamily="49" charset="-128"/>
              </a:rPr>
              <a:t>植木訪問看護ステーション</a:t>
            </a:r>
          </a:p>
        </p:txBody>
      </p:sp>
    </p:spTree>
    <p:extLst>
      <p:ext uri="{BB962C8B-B14F-4D97-AF65-F5344CB8AC3E}">
        <p14:creationId xmlns:p14="http://schemas.microsoft.com/office/powerpoint/2010/main" val="2407500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A80B75D-32F5-7BF0-E772-F37C328573C6}"/>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13338" r="15982" b="8575"/>
          <a:stretch>
            <a:fillRect/>
          </a:stretch>
        </p:blipFill>
        <p:spPr>
          <a:xfrm flipH="1">
            <a:off x="-3" y="0"/>
            <a:ext cx="7559678" cy="10691813"/>
          </a:xfrm>
          <a:prstGeom prst="rect">
            <a:avLst/>
          </a:prstGeom>
        </p:spPr>
      </p:pic>
      <p:pic>
        <p:nvPicPr>
          <p:cNvPr id="5" name="図 4">
            <a:extLst>
              <a:ext uri="{FF2B5EF4-FFF2-40B4-BE49-F238E27FC236}">
                <a16:creationId xmlns:a16="http://schemas.microsoft.com/office/drawing/2014/main" id="{38A3507D-746D-597B-A978-9B5C9B28CB03}"/>
              </a:ext>
            </a:extLst>
          </p:cNvPr>
          <p:cNvPicPr>
            <a:picLocks noChangeAspect="1"/>
          </p:cNvPicPr>
          <p:nvPr/>
        </p:nvPicPr>
        <p:blipFill>
          <a:blip r:embed="rId4">
            <a:extLst>
              <a:ext uri="{28A0092B-C50C-407E-A947-70E740481C1C}">
                <a14:useLocalDpi xmlns:a14="http://schemas.microsoft.com/office/drawing/2010/main" val="0"/>
              </a:ext>
            </a:extLst>
          </a:blip>
          <a:srcRect l="13638" t="1" r="12124" b="36665"/>
          <a:stretch>
            <a:fillRect/>
          </a:stretch>
        </p:blipFill>
        <p:spPr>
          <a:xfrm>
            <a:off x="5849648" y="589594"/>
            <a:ext cx="901529" cy="1153678"/>
          </a:xfrm>
          <a:prstGeom prst="roundRect">
            <a:avLst/>
          </a:prstGeom>
          <a:ln>
            <a:solidFill>
              <a:sysClr val="window" lastClr="FFFFFF">
                <a:lumMod val="75000"/>
              </a:sysClr>
            </a:solidFill>
          </a:ln>
          <a:effectLst/>
        </p:spPr>
      </p:pic>
      <p:sp>
        <p:nvSpPr>
          <p:cNvPr id="6" name="テキスト ボックス 5">
            <a:extLst>
              <a:ext uri="{FF2B5EF4-FFF2-40B4-BE49-F238E27FC236}">
                <a16:creationId xmlns:a16="http://schemas.microsoft.com/office/drawing/2014/main" id="{33A23A9F-AC48-7BE0-3AE9-B411CD64B06B}"/>
              </a:ext>
            </a:extLst>
          </p:cNvPr>
          <p:cNvSpPr txBox="1"/>
          <p:nvPr/>
        </p:nvSpPr>
        <p:spPr>
          <a:xfrm>
            <a:off x="2559699" y="1220251"/>
            <a:ext cx="3252554" cy="253916"/>
          </a:xfrm>
          <a:prstGeom prst="rect">
            <a:avLst/>
          </a:prstGeom>
          <a:noFill/>
        </p:spPr>
        <p:txBody>
          <a:bodyPr wrap="square" rtlCol="0">
            <a:spAutoFit/>
          </a:bodyPr>
          <a:lstStyle/>
          <a:p>
            <a:pPr algn="just"/>
            <a:r>
              <a:rPr lang="ja-JP" altLang="ja-JP" sz="10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一般社団法人大阪府訪問看護ステーション協会</a:t>
            </a:r>
          </a:p>
        </p:txBody>
      </p:sp>
      <p:sp>
        <p:nvSpPr>
          <p:cNvPr id="7" name="テキスト ボックス 6">
            <a:extLst>
              <a:ext uri="{FF2B5EF4-FFF2-40B4-BE49-F238E27FC236}">
                <a16:creationId xmlns:a16="http://schemas.microsoft.com/office/drawing/2014/main" id="{3C563DBA-60C9-D03A-51EA-BD5D4426D462}"/>
              </a:ext>
            </a:extLst>
          </p:cNvPr>
          <p:cNvSpPr txBox="1"/>
          <p:nvPr/>
        </p:nvSpPr>
        <p:spPr>
          <a:xfrm>
            <a:off x="294305" y="624249"/>
            <a:ext cx="2002057" cy="276999"/>
          </a:xfrm>
          <a:prstGeom prst="rect">
            <a:avLst/>
          </a:prstGeom>
          <a:noFill/>
        </p:spPr>
        <p:txBody>
          <a:bodyPr wrap="square" rtlCol="0" anchor="ctr" anchorCtr="1">
            <a:spAutoFit/>
          </a:bodyPr>
          <a:lstStyle/>
          <a:p>
            <a:pPr algn="just">
              <a:spcAft>
                <a:spcPts val="300"/>
              </a:spcAft>
            </a:pPr>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新年のご挨拶</a:t>
            </a:r>
          </a:p>
        </p:txBody>
      </p:sp>
      <p:sp>
        <p:nvSpPr>
          <p:cNvPr id="8" name="テキスト ボックス 7">
            <a:extLst>
              <a:ext uri="{FF2B5EF4-FFF2-40B4-BE49-F238E27FC236}">
                <a16:creationId xmlns:a16="http://schemas.microsoft.com/office/drawing/2014/main" id="{E25E2538-FBAA-0C40-7558-F10CADE75D33}"/>
              </a:ext>
            </a:extLst>
          </p:cNvPr>
          <p:cNvSpPr txBox="1"/>
          <p:nvPr/>
        </p:nvSpPr>
        <p:spPr>
          <a:xfrm>
            <a:off x="808985" y="919125"/>
            <a:ext cx="3849907" cy="276999"/>
          </a:xfrm>
          <a:prstGeom prst="rect">
            <a:avLst/>
          </a:prstGeom>
          <a:noFill/>
        </p:spPr>
        <p:txBody>
          <a:bodyPr wrap="square">
            <a:spAutoFit/>
          </a:bodyPr>
          <a:lstStyle/>
          <a:p>
            <a:pPr>
              <a:spcBef>
                <a:spcPts val="1200"/>
              </a:spcBef>
              <a:spcAft>
                <a:spcPts val="1200"/>
              </a:spcAft>
            </a:pPr>
            <a:r>
              <a:rPr lang="ja-JP" altLang="en-US" sz="1200" b="1" dirty="0">
                <a:solidFill>
                  <a:prstClr val="black"/>
                </a:solidFill>
                <a:latin typeface="BIZ UDゴシック" panose="020B0400000000000000" pitchFamily="49" charset="-128"/>
                <a:ea typeface="BIZ UDゴシック" panose="020B0400000000000000" pitchFamily="49" charset="-128"/>
              </a:rPr>
              <a:t>情熱と挑戦で築く訪問看護 </a:t>
            </a:r>
            <a:r>
              <a:rPr lang="en-US" altLang="ja-JP" sz="1200" b="1" dirty="0">
                <a:solidFill>
                  <a:prstClr val="black"/>
                </a:solidFill>
                <a:latin typeface="BIZ UDゴシック" panose="020B0400000000000000" pitchFamily="49" charset="-128"/>
                <a:ea typeface="BIZ UDゴシック" panose="020B0400000000000000" pitchFamily="49" charset="-128"/>
              </a:rPr>
              <a:t>〜2026</a:t>
            </a:r>
            <a:r>
              <a:rPr lang="ja-JP" altLang="en-US" sz="1200" b="1" dirty="0">
                <a:solidFill>
                  <a:prstClr val="black"/>
                </a:solidFill>
                <a:latin typeface="BIZ UDゴシック" panose="020B0400000000000000" pitchFamily="49" charset="-128"/>
                <a:ea typeface="BIZ UDゴシック" panose="020B0400000000000000" pitchFamily="49" charset="-128"/>
              </a:rPr>
              <a:t>年 丙午の年に</a:t>
            </a:r>
            <a:r>
              <a:rPr lang="en-US" altLang="ja-JP" sz="1200" b="1" dirty="0">
                <a:solidFill>
                  <a:prstClr val="black"/>
                </a:solidFill>
                <a:latin typeface="BIZ UDゴシック" panose="020B0400000000000000" pitchFamily="49" charset="-128"/>
                <a:ea typeface="BIZ UDゴシック" panose="020B0400000000000000" pitchFamily="49" charset="-128"/>
              </a:rPr>
              <a:t>〜</a:t>
            </a:r>
            <a:endParaRPr lang="ja-JP" altLang="en-US" sz="1200" dirty="0">
              <a:solidFill>
                <a:prstClr val="black"/>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0D5C7282-DCE7-3113-58A9-E08BF8025ECA}"/>
              </a:ext>
            </a:extLst>
          </p:cNvPr>
          <p:cNvSpPr txBox="1"/>
          <p:nvPr/>
        </p:nvSpPr>
        <p:spPr>
          <a:xfrm>
            <a:off x="4310732" y="1427933"/>
            <a:ext cx="1496244" cy="253916"/>
          </a:xfrm>
          <a:prstGeom prst="rect">
            <a:avLst/>
          </a:prstGeom>
          <a:noFill/>
        </p:spPr>
        <p:txBody>
          <a:bodyPr wrap="square" rtlCol="0">
            <a:spAutoFit/>
          </a:bodyPr>
          <a:lstStyle/>
          <a:p>
            <a:pPr algn="just"/>
            <a:r>
              <a:rPr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会長　長濱あかし</a:t>
            </a:r>
            <a:endParaRPr lang="ja-JP" altLang="ja-JP" sz="10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10" name="図 9">
            <a:extLst>
              <a:ext uri="{FF2B5EF4-FFF2-40B4-BE49-F238E27FC236}">
                <a16:creationId xmlns:a16="http://schemas.microsoft.com/office/drawing/2014/main" id="{7B9C4BB5-D998-F076-7AED-41B7A806B6A3}"/>
              </a:ext>
            </a:extLst>
          </p:cNvPr>
          <p:cNvPicPr>
            <a:picLocks noChangeAspect="1"/>
          </p:cNvPicPr>
          <p:nvPr/>
        </p:nvPicPr>
        <p:blipFill>
          <a:blip r:embed="rId5"/>
          <a:stretch>
            <a:fillRect/>
          </a:stretch>
        </p:blipFill>
        <p:spPr>
          <a:xfrm>
            <a:off x="2283648" y="5534383"/>
            <a:ext cx="2976250" cy="307777"/>
          </a:xfrm>
          <a:prstGeom prst="rect">
            <a:avLst/>
          </a:prstGeom>
        </p:spPr>
      </p:pic>
      <p:sp>
        <p:nvSpPr>
          <p:cNvPr id="11" name="テキスト ボックス 10">
            <a:extLst>
              <a:ext uri="{FF2B5EF4-FFF2-40B4-BE49-F238E27FC236}">
                <a16:creationId xmlns:a16="http://schemas.microsoft.com/office/drawing/2014/main" id="{C34F8B27-C707-7EED-B4F8-825BB5A658E3}"/>
              </a:ext>
            </a:extLst>
          </p:cNvPr>
          <p:cNvSpPr txBox="1"/>
          <p:nvPr/>
        </p:nvSpPr>
        <p:spPr>
          <a:xfrm>
            <a:off x="2625256" y="5554838"/>
            <a:ext cx="2385771" cy="307777"/>
          </a:xfrm>
          <a:prstGeom prst="rect">
            <a:avLst/>
          </a:prstGeom>
          <a:noFill/>
        </p:spPr>
        <p:txBody>
          <a:bodyPr wrap="square" rtlCol="0">
            <a:spAutoFit/>
          </a:bodyPr>
          <a:lstStyle/>
          <a:p>
            <a:r>
              <a:rPr kumimoji="1" lang="ja-JP" altLang="en-US" sz="1400" b="1" dirty="0">
                <a:solidFill>
                  <a:prstClr val="black"/>
                </a:solidFill>
                <a:latin typeface="UD デジタル 教科書体 NK-B" panose="02020700000000000000" pitchFamily="18" charset="-128"/>
                <a:ea typeface="UD デジタル 教科書体 NK-B" panose="02020700000000000000" pitchFamily="18" charset="-128"/>
              </a:rPr>
              <a:t>委員長・部会長からのご挨拶</a:t>
            </a:r>
            <a:endParaRPr kumimoji="1" lang="ja-JP" altLang="en-US" sz="1400" dirty="0">
              <a:solidFill>
                <a:prstClr val="black"/>
              </a:solidFill>
              <a:latin typeface="UD デジタル 教科書体 NK-B" panose="02020700000000000000" pitchFamily="18" charset="-128"/>
              <a:ea typeface="UD デジタル 教科書体 NK-B" panose="02020700000000000000" pitchFamily="18" charset="-128"/>
            </a:endParaRPr>
          </a:p>
        </p:txBody>
      </p:sp>
      <p:pic>
        <p:nvPicPr>
          <p:cNvPr id="12" name="図 11" descr="時計, 記号 が含まれている画像&#10;&#10;AI 生成コンテンツは誤りを含む可能性があります。">
            <a:extLst>
              <a:ext uri="{FF2B5EF4-FFF2-40B4-BE49-F238E27FC236}">
                <a16:creationId xmlns:a16="http://schemas.microsoft.com/office/drawing/2014/main" id="{DC81E470-7747-6FF3-C0B2-DC59253C6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507447" y="9245411"/>
            <a:ext cx="636888" cy="892923"/>
          </a:xfrm>
          <a:prstGeom prst="rect">
            <a:avLst/>
          </a:prstGeom>
        </p:spPr>
      </p:pic>
      <p:pic>
        <p:nvPicPr>
          <p:cNvPr id="13" name="図 12" descr="ボックス, 記号 が含まれている画像&#10;&#10;AI 生成コンテンツは誤りを含む可能性があります。">
            <a:extLst>
              <a:ext uri="{FF2B5EF4-FFF2-40B4-BE49-F238E27FC236}">
                <a16:creationId xmlns:a16="http://schemas.microsoft.com/office/drawing/2014/main" id="{88A1FB30-AC5F-CE7C-20BE-62F270DDF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8031" y="9255888"/>
            <a:ext cx="1156285" cy="844088"/>
          </a:xfrm>
          <a:prstGeom prst="rect">
            <a:avLst/>
          </a:prstGeom>
        </p:spPr>
      </p:pic>
      <p:sp>
        <p:nvSpPr>
          <p:cNvPr id="14" name="テキスト ボックス 13">
            <a:extLst>
              <a:ext uri="{FF2B5EF4-FFF2-40B4-BE49-F238E27FC236}">
                <a16:creationId xmlns:a16="http://schemas.microsoft.com/office/drawing/2014/main" id="{538153A8-A620-87BE-E608-3C32375596C0}"/>
              </a:ext>
            </a:extLst>
          </p:cNvPr>
          <p:cNvSpPr txBox="1"/>
          <p:nvPr/>
        </p:nvSpPr>
        <p:spPr>
          <a:xfrm>
            <a:off x="392798" y="2246329"/>
            <a:ext cx="6629133" cy="1215974"/>
          </a:xfrm>
          <a:prstGeom prst="rect">
            <a:avLst/>
          </a:prstGeom>
          <a:noFill/>
        </p:spPr>
        <p:txBody>
          <a:bodyPr wrap="square">
            <a:spAutoFit/>
          </a:bodyPr>
          <a:lstStyle/>
          <a:p>
            <a:pPr>
              <a:lnSpc>
                <a:spcPts val="1500"/>
              </a:lnSpc>
              <a:spcBef>
                <a:spcPts val="1200"/>
              </a:spcBef>
              <a:spcAft>
                <a:spcPts val="1200"/>
              </a:spcAft>
            </a:pPr>
            <a:r>
              <a:rPr lang="ja-JP" altLang="en-US" sz="950" dirty="0">
                <a:solidFill>
                  <a:prstClr val="black"/>
                </a:solidFill>
                <a:latin typeface="BIZ UDゴシック" panose="020B0400000000000000" pitchFamily="49" charset="-128"/>
                <a:ea typeface="BIZ UDゴシック" panose="020B0400000000000000" pitchFamily="49" charset="-128"/>
              </a:rPr>
              <a:t>令和八年は丙午（ひのえうま）の年です。「火のような情熱」と「前に進む力」を象徴するといわれるこの干支にふさわしく、訪問看護の現場でも、新しい工夫や挑戦が次々と生まれています。制度の変化や人材不足など、決して容易ではない状況の中でも、利用者さんやご家族の暮らしを支え続ける皆さんの姿に、心から敬意を表します。           協会では、本年も人材育成や情報共有、特定行為研修修了者の活用など現場の力を高める取り組みを続けてまいります。お互いの経験を持ち寄り、支え合うより豊かな訪問看護を築いていきましょう。</a:t>
            </a:r>
            <a:r>
              <a:rPr lang="en-US" altLang="ja-JP" sz="950" dirty="0">
                <a:solidFill>
                  <a:prstClr val="black"/>
                </a:solidFill>
                <a:latin typeface="BIZ UDゴシック" panose="020B0400000000000000" pitchFamily="49" charset="-128"/>
                <a:ea typeface="BIZ UDゴシック" panose="020B0400000000000000" pitchFamily="49" charset="-128"/>
              </a:rPr>
              <a:t>2026</a:t>
            </a:r>
            <a:r>
              <a:rPr lang="ja-JP" altLang="en-US" sz="950" dirty="0">
                <a:solidFill>
                  <a:prstClr val="black"/>
                </a:solidFill>
                <a:latin typeface="BIZ UDゴシック" panose="020B0400000000000000" pitchFamily="49" charset="-128"/>
                <a:ea typeface="BIZ UDゴシック" panose="020B0400000000000000" pitchFamily="49" charset="-128"/>
              </a:rPr>
              <a:t>年、制度改正を見据えつつ、現場の声を生かした協働と学びの場づくりを進め、地域包括ケアの推進に貢献してまいります。</a:t>
            </a:r>
            <a:endParaRPr lang="en-US" altLang="ja-JP" sz="950" dirty="0">
              <a:solidFill>
                <a:prstClr val="black"/>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6E91537A-9FEF-0C84-5512-70CFECA07BFD}"/>
              </a:ext>
            </a:extLst>
          </p:cNvPr>
          <p:cNvSpPr txBox="1"/>
          <p:nvPr/>
        </p:nvSpPr>
        <p:spPr>
          <a:xfrm>
            <a:off x="388576" y="1722512"/>
            <a:ext cx="6519734" cy="959237"/>
          </a:xfrm>
          <a:prstGeom prst="rect">
            <a:avLst/>
          </a:prstGeom>
          <a:noFill/>
        </p:spPr>
        <p:txBody>
          <a:bodyPr wrap="none" rtlCol="0">
            <a:spAutoFit/>
          </a:bodyPr>
          <a:lstStyle/>
          <a:p>
            <a:pPr>
              <a:lnSpc>
                <a:spcPts val="900"/>
              </a:lnSpc>
              <a:spcBef>
                <a:spcPts val="1200"/>
              </a:spcBef>
              <a:spcAft>
                <a:spcPts val="1200"/>
              </a:spcAft>
            </a:pPr>
            <a:r>
              <a:rPr lang="ja-JP" altLang="en-US" sz="950" dirty="0">
                <a:solidFill>
                  <a:prstClr val="black"/>
                </a:solidFill>
                <a:latin typeface="BIZ UDゴシック" panose="020B0400000000000000" pitchFamily="49" charset="-128"/>
                <a:ea typeface="BIZ UDゴシック" panose="020B0400000000000000" pitchFamily="49" charset="-128"/>
              </a:rPr>
              <a:t>新しい年を迎え、皆さまに心よりお慶び申し上げます。</a:t>
            </a:r>
            <a:endParaRPr lang="en-US" altLang="ja-JP" sz="950" dirty="0">
              <a:solidFill>
                <a:prstClr val="black"/>
              </a:solidFill>
              <a:latin typeface="BIZ UDゴシック" panose="020B0400000000000000" pitchFamily="49" charset="-128"/>
              <a:ea typeface="BIZ UDゴシック" panose="020B0400000000000000" pitchFamily="49" charset="-128"/>
            </a:endParaRPr>
          </a:p>
          <a:p>
            <a:pPr>
              <a:lnSpc>
                <a:spcPts val="0"/>
              </a:lnSpc>
              <a:spcBef>
                <a:spcPts val="1200"/>
              </a:spcBef>
              <a:spcAft>
                <a:spcPts val="1200"/>
              </a:spcAft>
            </a:pPr>
            <a:r>
              <a:rPr lang="ja-JP" altLang="en-US" sz="950" dirty="0">
                <a:solidFill>
                  <a:prstClr val="black"/>
                </a:solidFill>
                <a:latin typeface="BIZ UDゴシック" panose="020B0400000000000000" pitchFamily="49" charset="-128"/>
                <a:ea typeface="BIZ UDゴシック" panose="020B0400000000000000" pitchFamily="49" charset="-128"/>
              </a:rPr>
              <a:t>日頃より、大阪府訪問看護ステーション協会の活動に温かいご理解とご協力をいただき誠にありがとうございます。</a:t>
            </a:r>
            <a:endParaRPr lang="en-US" altLang="ja-JP" sz="950" dirty="0">
              <a:solidFill>
                <a:prstClr val="black"/>
              </a:solidFill>
              <a:latin typeface="BIZ UDゴシック" panose="020B0400000000000000" pitchFamily="49" charset="-128"/>
              <a:ea typeface="BIZ UDゴシック" panose="020B0400000000000000" pitchFamily="49" charset="-128"/>
            </a:endParaRPr>
          </a:p>
          <a:p>
            <a:endParaRPr kumimoji="1" lang="ja-JP" altLang="en-US" dirty="0">
              <a:solidFill>
                <a:prstClr val="black"/>
              </a:solidFill>
              <a:latin typeface="Calibri" panose="020F0502020204030204"/>
            </a:endParaRPr>
          </a:p>
        </p:txBody>
      </p:sp>
      <p:sp>
        <p:nvSpPr>
          <p:cNvPr id="16" name="テキスト ボックス 15">
            <a:extLst>
              <a:ext uri="{FF2B5EF4-FFF2-40B4-BE49-F238E27FC236}">
                <a16:creationId xmlns:a16="http://schemas.microsoft.com/office/drawing/2014/main" id="{FB507421-E93A-CBCE-88CA-E9635655070F}"/>
              </a:ext>
            </a:extLst>
          </p:cNvPr>
          <p:cNvSpPr txBox="1"/>
          <p:nvPr/>
        </p:nvSpPr>
        <p:spPr>
          <a:xfrm>
            <a:off x="384349" y="3494515"/>
            <a:ext cx="6759986" cy="458202"/>
          </a:xfrm>
          <a:prstGeom prst="rect">
            <a:avLst/>
          </a:prstGeom>
          <a:noFill/>
        </p:spPr>
        <p:txBody>
          <a:bodyPr wrap="square">
            <a:spAutoFit/>
          </a:bodyPr>
          <a:lstStyle/>
          <a:p>
            <a:pPr>
              <a:lnSpc>
                <a:spcPts val="1500"/>
              </a:lnSpc>
            </a:pPr>
            <a:r>
              <a:rPr lang="ja-JP" altLang="en-US" sz="950" dirty="0">
                <a:solidFill>
                  <a:prstClr val="black"/>
                </a:solidFill>
                <a:latin typeface="BIZ UDゴシック" panose="020B0400000000000000" pitchFamily="49" charset="-128"/>
                <a:ea typeface="BIZ UDゴシック" panose="020B0400000000000000" pitchFamily="49" charset="-128"/>
              </a:rPr>
              <a:t>本年が、皆さまにとって希望と笑顔にあふれる一年となりますようお祈り申し上げます。</a:t>
            </a:r>
            <a:endParaRPr lang="en-US" altLang="ja-JP" sz="950" dirty="0">
              <a:solidFill>
                <a:prstClr val="black"/>
              </a:solidFill>
              <a:latin typeface="BIZ UDゴシック" panose="020B0400000000000000" pitchFamily="49" charset="-128"/>
              <a:ea typeface="BIZ UDゴシック" panose="020B0400000000000000" pitchFamily="49" charset="-128"/>
            </a:endParaRPr>
          </a:p>
          <a:p>
            <a:pPr>
              <a:lnSpc>
                <a:spcPts val="1500"/>
              </a:lnSpc>
            </a:pPr>
            <a:r>
              <a:rPr lang="ja-JP" altLang="en-US" sz="950" dirty="0">
                <a:solidFill>
                  <a:prstClr val="black"/>
                </a:solidFill>
                <a:latin typeface="BIZ UDゴシック" panose="020B0400000000000000" pitchFamily="49" charset="-128"/>
                <a:ea typeface="BIZ UDゴシック" panose="020B0400000000000000" pitchFamily="49" charset="-128"/>
              </a:rPr>
              <a:t>本年もどうぞよろしくお願いいたします。</a:t>
            </a:r>
            <a:endParaRPr lang="ja-JP" altLang="en-US" sz="950" dirty="0">
              <a:solidFill>
                <a:prstClr val="black"/>
              </a:solidFill>
              <a:latin typeface="Calibri" panose="020F0502020204030204"/>
            </a:endParaRPr>
          </a:p>
        </p:txBody>
      </p:sp>
      <p:sp>
        <p:nvSpPr>
          <p:cNvPr id="17" name="四角形: 角を丸くする 16">
            <a:extLst>
              <a:ext uri="{FF2B5EF4-FFF2-40B4-BE49-F238E27FC236}">
                <a16:creationId xmlns:a16="http://schemas.microsoft.com/office/drawing/2014/main" id="{4C4B0998-CDBE-5AC4-0955-F6BACF648898}"/>
              </a:ext>
            </a:extLst>
          </p:cNvPr>
          <p:cNvSpPr/>
          <p:nvPr/>
        </p:nvSpPr>
        <p:spPr>
          <a:xfrm>
            <a:off x="1114239" y="3988657"/>
            <a:ext cx="5450111" cy="1465336"/>
          </a:xfrm>
          <a:prstGeom prst="roundRect">
            <a:avLst/>
          </a:prstGeom>
          <a:solidFill>
            <a:sysClr val="window" lastClr="FFFFFF"/>
          </a:solidFill>
          <a:ln w="9525"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D8FA8493-C0E4-E356-92D5-E56B6553C6E1}"/>
              </a:ext>
            </a:extLst>
          </p:cNvPr>
          <p:cNvSpPr txBox="1"/>
          <p:nvPr/>
        </p:nvSpPr>
        <p:spPr>
          <a:xfrm>
            <a:off x="1532132" y="4100775"/>
            <a:ext cx="4857262" cy="276999"/>
          </a:xfrm>
          <a:prstGeom prst="rect">
            <a:avLst/>
          </a:prstGeom>
          <a:noFill/>
        </p:spPr>
        <p:txBody>
          <a:bodyPr wrap="square" rtlCol="0">
            <a:spAutoFit/>
          </a:bodyPr>
          <a:lstStyle/>
          <a:p>
            <a:r>
              <a:rPr lang="ja-JP" altLang="en-US" sz="1200" b="1" dirty="0">
                <a:solidFill>
                  <a:prstClr val="black"/>
                </a:solidFill>
                <a:latin typeface="UD デジタル 教科書体 NK-B" panose="02020700000000000000" pitchFamily="18" charset="-128"/>
                <a:ea typeface="UD デジタル 教科書体 NK-B" panose="02020700000000000000" pitchFamily="18" charset="-128"/>
              </a:rPr>
              <a:t>新年明けましておめでとうございます。</a:t>
            </a:r>
            <a:r>
              <a:rPr lang="en-US" altLang="ja-JP" sz="105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今年も宜しくお願いいたします </a:t>
            </a:r>
            <a:r>
              <a:rPr lang="en-US" altLang="ja-JP" sz="1050" dirty="0">
                <a:solidFill>
                  <a:prstClr val="black"/>
                </a:solidFill>
                <a:latin typeface="UD デジタル 教科書体 NK-B" panose="02020700000000000000" pitchFamily="18" charset="-128"/>
                <a:ea typeface="UD デジタル 教科書体 NK-B" panose="02020700000000000000" pitchFamily="18" charset="-128"/>
              </a:rPr>
              <a:t>―</a:t>
            </a:r>
            <a:endParaRPr kumimoji="1" lang="ja-JP" altLang="en-US" sz="105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9" name="テキスト ボックス 18">
            <a:extLst>
              <a:ext uri="{FF2B5EF4-FFF2-40B4-BE49-F238E27FC236}">
                <a16:creationId xmlns:a16="http://schemas.microsoft.com/office/drawing/2014/main" id="{0A17C5E7-288E-5CB8-0AFB-924EE284F896}"/>
              </a:ext>
            </a:extLst>
          </p:cNvPr>
          <p:cNvSpPr txBox="1"/>
          <p:nvPr/>
        </p:nvSpPr>
        <p:spPr>
          <a:xfrm>
            <a:off x="1628881" y="4514182"/>
            <a:ext cx="4285789" cy="950855"/>
          </a:xfrm>
          <a:prstGeom prst="rect">
            <a:avLst/>
          </a:prstGeom>
          <a:noFill/>
        </p:spPr>
        <p:txBody>
          <a:bodyPr vert="eaVert" wrap="square" rtlCol="0">
            <a:spAutoFit/>
          </a:bodyPr>
          <a:lstStyle/>
          <a:p>
            <a:pPr>
              <a:spcAft>
                <a:spcPts val="600"/>
              </a:spcAft>
            </a:pPr>
            <a:r>
              <a:rPr kumimoji="1" lang="ja-JP" altLang="en-US" sz="950" dirty="0">
                <a:solidFill>
                  <a:prstClr val="black"/>
                </a:solidFill>
                <a:latin typeface="BIZ UDゴシック" panose="020B0400000000000000" pitchFamily="49" charset="-128"/>
                <a:ea typeface="BIZ UDゴシック" panose="020B0400000000000000" pitchFamily="49" charset="-128"/>
              </a:rPr>
              <a:t>役員（順不同）</a:t>
            </a:r>
            <a:endParaRPr kumimoji="1" lang="en-US" altLang="ja-JP" sz="950" dirty="0">
              <a:solidFill>
                <a:prstClr val="black"/>
              </a:solidFill>
              <a:latin typeface="BIZ UDゴシック" panose="020B0400000000000000" pitchFamily="49" charset="-128"/>
              <a:ea typeface="BIZ UDゴシック" panose="020B0400000000000000" pitchFamily="49" charset="-128"/>
            </a:endParaRPr>
          </a:p>
          <a:p>
            <a:pPr>
              <a:spcAft>
                <a:spcPts val="600"/>
              </a:spcAft>
            </a:pPr>
            <a:r>
              <a:rPr kumimoji="1" lang="ja-JP" altLang="en-US" sz="950" dirty="0">
                <a:solidFill>
                  <a:prstClr val="black"/>
                </a:solidFill>
                <a:latin typeface="BIZ UDゴシック" panose="020B0400000000000000" pitchFamily="49" charset="-128"/>
                <a:ea typeface="BIZ UDゴシック" panose="020B0400000000000000" pitchFamily="49" charset="-128"/>
              </a:rPr>
              <a:t>宮川    松剛</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丸尾    明代</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髙澤    洋子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松井  由加里</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松本    康代</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山口    恵子</a:t>
            </a:r>
            <a:endParaRPr kumimoji="1" lang="en-US" altLang="ja-JP" sz="950" dirty="0">
              <a:solidFill>
                <a:prstClr val="black"/>
              </a:solidFill>
              <a:latin typeface="BIZ UDゴシック" panose="020B0400000000000000" pitchFamily="49" charset="-128"/>
              <a:ea typeface="BIZ UDゴシック" panose="020B0400000000000000" pitchFamily="49" charset="-128"/>
            </a:endParaRPr>
          </a:p>
          <a:p>
            <a:pPr>
              <a:spcAft>
                <a:spcPts val="600"/>
              </a:spcAft>
            </a:pPr>
            <a:r>
              <a:rPr kumimoji="1" lang="ja-JP" altLang="en-US" sz="950" dirty="0">
                <a:solidFill>
                  <a:prstClr val="black"/>
                </a:solidFill>
                <a:latin typeface="BIZ UDゴシック" panose="020B0400000000000000" pitchFamily="49" charset="-128"/>
                <a:ea typeface="BIZ UDゴシック" panose="020B0400000000000000" pitchFamily="49" charset="-128"/>
              </a:rPr>
              <a:t>前川  たかし</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山口　世志子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濵田　　正美</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村田　　一美</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金田　　京子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村山    真弓</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長谷川　泰子　</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大江　　理恵</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山﨑    京子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竹島 　 祐代</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藏垣 　 信子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堀川　　勝子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宮川    光代　　</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山尾　　照代</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津塩　　昌子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菊池　真理子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津森　　孝生</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森坂　佳代子</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雨師  みよ子</a:t>
            </a:r>
          </a:p>
        </p:txBody>
      </p:sp>
      <p:grpSp>
        <p:nvGrpSpPr>
          <p:cNvPr id="20" name="グループ化 19">
            <a:extLst>
              <a:ext uri="{FF2B5EF4-FFF2-40B4-BE49-F238E27FC236}">
                <a16:creationId xmlns:a16="http://schemas.microsoft.com/office/drawing/2014/main" id="{6BF29EE3-11A6-809A-A205-9156C3C8D756}"/>
              </a:ext>
            </a:extLst>
          </p:cNvPr>
          <p:cNvGrpSpPr/>
          <p:nvPr/>
        </p:nvGrpSpPr>
        <p:grpSpPr>
          <a:xfrm>
            <a:off x="808985" y="5090554"/>
            <a:ext cx="822987" cy="436234"/>
            <a:chOff x="719961" y="5019197"/>
            <a:chExt cx="1272409" cy="674455"/>
          </a:xfrm>
        </p:grpSpPr>
        <p:pic>
          <p:nvPicPr>
            <p:cNvPr id="21" name="図 20" descr="ピンクの花が咲いている植物&#10;&#10;AI 生成コンテンツは誤りを含む可能性があります。">
              <a:extLst>
                <a:ext uri="{FF2B5EF4-FFF2-40B4-BE49-F238E27FC236}">
                  <a16:creationId xmlns:a16="http://schemas.microsoft.com/office/drawing/2014/main" id="{DF0018B8-7CEE-1F75-1625-E9997B43141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095" b="72853" l="10000" r="90000">
                          <a14:foregroundMark x1="12012" y1="51367" x2="12012" y2="51367"/>
                        </a14:backgroundRemoval>
                      </a14:imgEffect>
                    </a14:imgLayer>
                  </a14:imgProps>
                </a:ext>
                <a:ext uri="{28A0092B-C50C-407E-A947-70E740481C1C}">
                  <a14:useLocalDpi xmlns:a14="http://schemas.microsoft.com/office/drawing/2010/main" val="0"/>
                </a:ext>
              </a:extLst>
            </a:blip>
            <a:srcRect b="19052"/>
            <a:stretch>
              <a:fillRect/>
            </a:stretch>
          </p:blipFill>
          <p:spPr>
            <a:xfrm rot="4174331" flipH="1">
              <a:off x="1396703" y="5087092"/>
              <a:ext cx="533400" cy="657935"/>
            </a:xfrm>
            <a:prstGeom prst="rect">
              <a:avLst/>
            </a:prstGeom>
          </p:spPr>
        </p:pic>
        <p:pic>
          <p:nvPicPr>
            <p:cNvPr id="22" name="図 21" descr="ピンクの花が咲いている植物&#10;&#10;AI 生成コンテンツは誤りを含む可能性があります。">
              <a:extLst>
                <a:ext uri="{FF2B5EF4-FFF2-40B4-BE49-F238E27FC236}">
                  <a16:creationId xmlns:a16="http://schemas.microsoft.com/office/drawing/2014/main" id="{92D7B098-0AD4-53E9-F0DC-7AA82CE3A5F4}"/>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57813" b="99935" l="9961" r="93262">
                          <a14:foregroundMark x1="93262" y1="93620" x2="93262" y2="93620"/>
                          <a14:foregroundMark x1="71289" y1="57813" x2="71289" y2="57813"/>
                          <a14:foregroundMark x1="44043" y1="97396" x2="44043" y2="97396"/>
                          <a14:foregroundMark x1="42578" y1="98112" x2="48242" y2="99935"/>
                          <a14:backgroundMark x1="11523" y1="89128" x2="11523" y2="89128"/>
                          <a14:backgroundMark x1="23926" y1="72135" x2="23926" y2="72135"/>
                          <a14:backgroundMark x1="35840" y1="70182" x2="35840" y2="70182"/>
                          <a14:backgroundMark x1="12207" y1="88216" x2="12207" y2="88216"/>
                          <a14:backgroundMark x1="16992" y1="82747" x2="16992" y2="82747"/>
                          <a14:backgroundMark x1="12207" y1="90560" x2="12207" y2="90560"/>
                          <a14:backgroundMark x1="18066" y1="82552" x2="18066" y2="82552"/>
                        </a14:backgroundRemoval>
                      </a14:imgEffect>
                    </a14:imgLayer>
                  </a14:imgProps>
                </a:ext>
                <a:ext uri="{28A0092B-C50C-407E-A947-70E740481C1C}">
                  <a14:useLocalDpi xmlns:a14="http://schemas.microsoft.com/office/drawing/2010/main" val="0"/>
                </a:ext>
              </a:extLst>
            </a:blip>
            <a:srcRect t="55731"/>
            <a:stretch>
              <a:fillRect/>
            </a:stretch>
          </p:blipFill>
          <p:spPr>
            <a:xfrm rot="2055552">
              <a:off x="719961" y="5019197"/>
              <a:ext cx="726093" cy="482154"/>
            </a:xfrm>
            <a:prstGeom prst="rect">
              <a:avLst/>
            </a:prstGeom>
          </p:spPr>
        </p:pic>
        <p:pic>
          <p:nvPicPr>
            <p:cNvPr id="23" name="図 22" descr="ピンクの花が咲いている植物&#10;&#10;AI 生成コンテンツは誤りを含む可能性があります。">
              <a:extLst>
                <a:ext uri="{FF2B5EF4-FFF2-40B4-BE49-F238E27FC236}">
                  <a16:creationId xmlns:a16="http://schemas.microsoft.com/office/drawing/2014/main" id="{2D2C7DF4-CBC3-4AE2-2A66-96490AA5C3BB}"/>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57813" b="99935" l="9961" r="93262">
                          <a14:foregroundMark x1="93262" y1="93620" x2="93262" y2="93620"/>
                          <a14:foregroundMark x1="71289" y1="57813" x2="71289" y2="57813"/>
                          <a14:foregroundMark x1="44043" y1="97396" x2="44043" y2="97396"/>
                          <a14:foregroundMark x1="42578" y1="98112" x2="48242" y2="99935"/>
                          <a14:backgroundMark x1="11523" y1="89128" x2="11523" y2="89128"/>
                          <a14:backgroundMark x1="23926" y1="72135" x2="23926" y2="72135"/>
                          <a14:backgroundMark x1="35840" y1="70182" x2="35840" y2="70182"/>
                          <a14:backgroundMark x1="12207" y1="88216" x2="12207" y2="88216"/>
                          <a14:backgroundMark x1="16992" y1="82747" x2="16992" y2="82747"/>
                          <a14:backgroundMark x1="12207" y1="90560" x2="12207" y2="90560"/>
                          <a14:backgroundMark x1="18066" y1="82552" x2="18066" y2="82552"/>
                        </a14:backgroundRemoval>
                      </a14:imgEffect>
                    </a14:imgLayer>
                  </a14:imgProps>
                </a:ext>
                <a:ext uri="{28A0092B-C50C-407E-A947-70E740481C1C}">
                  <a14:useLocalDpi xmlns:a14="http://schemas.microsoft.com/office/drawing/2010/main" val="0"/>
                </a:ext>
              </a:extLst>
            </a:blip>
            <a:srcRect t="55731"/>
            <a:stretch>
              <a:fillRect/>
            </a:stretch>
          </p:blipFill>
          <p:spPr>
            <a:xfrm>
              <a:off x="917119" y="5211498"/>
              <a:ext cx="726093" cy="482154"/>
            </a:xfrm>
            <a:prstGeom prst="rect">
              <a:avLst/>
            </a:prstGeom>
          </p:spPr>
        </p:pic>
      </p:grpSp>
      <p:grpSp>
        <p:nvGrpSpPr>
          <p:cNvPr id="24" name="グループ化 23">
            <a:extLst>
              <a:ext uri="{FF2B5EF4-FFF2-40B4-BE49-F238E27FC236}">
                <a16:creationId xmlns:a16="http://schemas.microsoft.com/office/drawing/2014/main" id="{50FB9C2D-497A-A575-CA1E-9E7DE908D454}"/>
              </a:ext>
            </a:extLst>
          </p:cNvPr>
          <p:cNvGrpSpPr/>
          <p:nvPr/>
        </p:nvGrpSpPr>
        <p:grpSpPr>
          <a:xfrm>
            <a:off x="5017859" y="5929356"/>
            <a:ext cx="2268503" cy="3174785"/>
            <a:chOff x="5131525" y="5930048"/>
            <a:chExt cx="2268503" cy="3174785"/>
          </a:xfrm>
          <a:effectLst>
            <a:outerShdw blurRad="50800" dist="38100" dir="5400000" algn="t" rotWithShape="0">
              <a:prstClr val="black">
                <a:alpha val="40000"/>
              </a:prstClr>
            </a:outerShdw>
          </a:effectLst>
        </p:grpSpPr>
        <p:sp>
          <p:nvSpPr>
            <p:cNvPr id="25" name="四角形: 角を丸くする 24">
              <a:extLst>
                <a:ext uri="{FF2B5EF4-FFF2-40B4-BE49-F238E27FC236}">
                  <a16:creationId xmlns:a16="http://schemas.microsoft.com/office/drawing/2014/main" id="{AF8A0DDA-3588-F80D-DF93-93DE7874CA58}"/>
                </a:ext>
              </a:extLst>
            </p:cNvPr>
            <p:cNvSpPr/>
            <p:nvPr/>
          </p:nvSpPr>
          <p:spPr>
            <a:xfrm>
              <a:off x="5131670" y="7014755"/>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四角形: 角を丸くする 25">
              <a:extLst>
                <a:ext uri="{FF2B5EF4-FFF2-40B4-BE49-F238E27FC236}">
                  <a16:creationId xmlns:a16="http://schemas.microsoft.com/office/drawing/2014/main" id="{6A6B9907-6D3D-0AD2-C723-C6DF5B24514E}"/>
                </a:ext>
              </a:extLst>
            </p:cNvPr>
            <p:cNvSpPr/>
            <p:nvPr/>
          </p:nvSpPr>
          <p:spPr>
            <a:xfrm>
              <a:off x="5131525" y="5930048"/>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四角形: 角を丸くする 26">
              <a:extLst>
                <a:ext uri="{FF2B5EF4-FFF2-40B4-BE49-F238E27FC236}">
                  <a16:creationId xmlns:a16="http://schemas.microsoft.com/office/drawing/2014/main" id="{37B0D5E2-C274-A70C-AB4A-C534CFE3B7C2}"/>
                </a:ext>
              </a:extLst>
            </p:cNvPr>
            <p:cNvSpPr/>
            <p:nvPr/>
          </p:nvSpPr>
          <p:spPr>
            <a:xfrm>
              <a:off x="5132028" y="8096191"/>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28" name="グループ化 27">
            <a:extLst>
              <a:ext uri="{FF2B5EF4-FFF2-40B4-BE49-F238E27FC236}">
                <a16:creationId xmlns:a16="http://schemas.microsoft.com/office/drawing/2014/main" id="{6612D1A3-5559-BAF8-7DA9-1736DE2B7C3C}"/>
              </a:ext>
            </a:extLst>
          </p:cNvPr>
          <p:cNvGrpSpPr/>
          <p:nvPr/>
        </p:nvGrpSpPr>
        <p:grpSpPr>
          <a:xfrm>
            <a:off x="282846" y="5928679"/>
            <a:ext cx="2301847" cy="4256357"/>
            <a:chOff x="395140" y="5928679"/>
            <a:chExt cx="2301847" cy="4256357"/>
          </a:xfrm>
        </p:grpSpPr>
        <p:sp>
          <p:nvSpPr>
            <p:cNvPr id="29" name="四角形: 角を丸くする 28">
              <a:extLst>
                <a:ext uri="{FF2B5EF4-FFF2-40B4-BE49-F238E27FC236}">
                  <a16:creationId xmlns:a16="http://schemas.microsoft.com/office/drawing/2014/main" id="{7975C0E8-0DD7-945B-3F41-A327C9D4348D}"/>
                </a:ext>
              </a:extLst>
            </p:cNvPr>
            <p:cNvSpPr>
              <a:spLocks/>
            </p:cNvSpPr>
            <p:nvPr/>
          </p:nvSpPr>
          <p:spPr>
            <a:xfrm>
              <a:off x="427192" y="7013386"/>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四角形: 角を丸くする 29">
              <a:extLst>
                <a:ext uri="{FF2B5EF4-FFF2-40B4-BE49-F238E27FC236}">
                  <a16:creationId xmlns:a16="http://schemas.microsoft.com/office/drawing/2014/main" id="{3E82EFE7-4A55-A122-2EF2-D2D815FEC274}"/>
                </a:ext>
              </a:extLst>
            </p:cNvPr>
            <p:cNvSpPr>
              <a:spLocks/>
            </p:cNvSpPr>
            <p:nvPr/>
          </p:nvSpPr>
          <p:spPr>
            <a:xfrm>
              <a:off x="395140" y="5928679"/>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四角形: 角を丸くする 30">
              <a:extLst>
                <a:ext uri="{FF2B5EF4-FFF2-40B4-BE49-F238E27FC236}">
                  <a16:creationId xmlns:a16="http://schemas.microsoft.com/office/drawing/2014/main" id="{84A7049D-274F-7113-611F-DAFE2A347DF6}"/>
                </a:ext>
              </a:extLst>
            </p:cNvPr>
            <p:cNvSpPr>
              <a:spLocks/>
            </p:cNvSpPr>
            <p:nvPr/>
          </p:nvSpPr>
          <p:spPr>
            <a:xfrm>
              <a:off x="427550" y="8094822"/>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四角形: 角を丸くする 31">
              <a:extLst>
                <a:ext uri="{FF2B5EF4-FFF2-40B4-BE49-F238E27FC236}">
                  <a16:creationId xmlns:a16="http://schemas.microsoft.com/office/drawing/2014/main" id="{EABEE3C0-D1F9-D0AC-E9A8-8F1EBF177EF4}"/>
                </a:ext>
              </a:extLst>
            </p:cNvPr>
            <p:cNvSpPr>
              <a:spLocks/>
            </p:cNvSpPr>
            <p:nvPr/>
          </p:nvSpPr>
          <p:spPr>
            <a:xfrm>
              <a:off x="428987" y="9176394"/>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33" name="グループ化 32">
            <a:extLst>
              <a:ext uri="{FF2B5EF4-FFF2-40B4-BE49-F238E27FC236}">
                <a16:creationId xmlns:a16="http://schemas.microsoft.com/office/drawing/2014/main" id="{A381CB4A-21A5-4A9B-8D62-0638C4C5A3BC}"/>
              </a:ext>
            </a:extLst>
          </p:cNvPr>
          <p:cNvGrpSpPr/>
          <p:nvPr/>
        </p:nvGrpSpPr>
        <p:grpSpPr>
          <a:xfrm>
            <a:off x="2649843" y="5928680"/>
            <a:ext cx="2301847" cy="4256357"/>
            <a:chOff x="2762137" y="5928680"/>
            <a:chExt cx="2301847" cy="4256357"/>
          </a:xfrm>
        </p:grpSpPr>
        <p:sp>
          <p:nvSpPr>
            <p:cNvPr id="34" name="四角形: 角を丸くする 33">
              <a:extLst>
                <a:ext uri="{FF2B5EF4-FFF2-40B4-BE49-F238E27FC236}">
                  <a16:creationId xmlns:a16="http://schemas.microsoft.com/office/drawing/2014/main" id="{732AA804-14A5-041C-EE39-C586A6D91DC8}"/>
                </a:ext>
              </a:extLst>
            </p:cNvPr>
            <p:cNvSpPr>
              <a:spLocks/>
            </p:cNvSpPr>
            <p:nvPr/>
          </p:nvSpPr>
          <p:spPr>
            <a:xfrm>
              <a:off x="2794189" y="7013387"/>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四角形: 角を丸くする 34">
              <a:extLst>
                <a:ext uri="{FF2B5EF4-FFF2-40B4-BE49-F238E27FC236}">
                  <a16:creationId xmlns:a16="http://schemas.microsoft.com/office/drawing/2014/main" id="{03E86286-E9CA-76EA-2B67-DC837D4A4301}"/>
                </a:ext>
              </a:extLst>
            </p:cNvPr>
            <p:cNvSpPr>
              <a:spLocks/>
            </p:cNvSpPr>
            <p:nvPr/>
          </p:nvSpPr>
          <p:spPr>
            <a:xfrm>
              <a:off x="2762137" y="5928680"/>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6" name="四角形: 角を丸くする 35">
              <a:extLst>
                <a:ext uri="{FF2B5EF4-FFF2-40B4-BE49-F238E27FC236}">
                  <a16:creationId xmlns:a16="http://schemas.microsoft.com/office/drawing/2014/main" id="{98B45EC2-BC9D-2E3D-6261-86145CE1DD17}"/>
                </a:ext>
              </a:extLst>
            </p:cNvPr>
            <p:cNvSpPr>
              <a:spLocks/>
            </p:cNvSpPr>
            <p:nvPr/>
          </p:nvSpPr>
          <p:spPr>
            <a:xfrm>
              <a:off x="2794547" y="8094823"/>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7" name="四角形: 角を丸くする 36">
              <a:extLst>
                <a:ext uri="{FF2B5EF4-FFF2-40B4-BE49-F238E27FC236}">
                  <a16:creationId xmlns:a16="http://schemas.microsoft.com/office/drawing/2014/main" id="{F06E6DC0-64E0-40A2-0CBB-C4227A4E70F4}"/>
                </a:ext>
              </a:extLst>
            </p:cNvPr>
            <p:cNvSpPr>
              <a:spLocks/>
            </p:cNvSpPr>
            <p:nvPr/>
          </p:nvSpPr>
          <p:spPr>
            <a:xfrm>
              <a:off x="2795984" y="9176395"/>
              <a:ext cx="2268000" cy="1008642"/>
            </a:xfrm>
            <a:prstGeom prst="roundRect">
              <a:avLst/>
            </a:prstGeom>
            <a:solidFill>
              <a:sysClr val="window" lastClr="FFFFFF"/>
            </a:solidFill>
            <a:ln w="3175" cap="flat" cmpd="sng" algn="ctr">
              <a:solidFill>
                <a:sysClr val="window" lastClr="FFFFFF">
                  <a:lumMod val="8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38" name="グループ化 37">
            <a:extLst>
              <a:ext uri="{FF2B5EF4-FFF2-40B4-BE49-F238E27FC236}">
                <a16:creationId xmlns:a16="http://schemas.microsoft.com/office/drawing/2014/main" id="{599E9268-EEBB-FCAE-C46A-1CA0989B6BA1}"/>
              </a:ext>
            </a:extLst>
          </p:cNvPr>
          <p:cNvGrpSpPr/>
          <p:nvPr/>
        </p:nvGrpSpPr>
        <p:grpSpPr>
          <a:xfrm>
            <a:off x="370454" y="5927720"/>
            <a:ext cx="7006815" cy="4251892"/>
            <a:chOff x="482748" y="5927720"/>
            <a:chExt cx="7006815" cy="4251892"/>
          </a:xfrm>
        </p:grpSpPr>
        <p:grpSp>
          <p:nvGrpSpPr>
            <p:cNvPr id="39" name="グループ化 38">
              <a:extLst>
                <a:ext uri="{FF2B5EF4-FFF2-40B4-BE49-F238E27FC236}">
                  <a16:creationId xmlns:a16="http://schemas.microsoft.com/office/drawing/2014/main" id="{F3425D3E-878C-730E-40ED-3F7411446FD2}"/>
                </a:ext>
              </a:extLst>
            </p:cNvPr>
            <p:cNvGrpSpPr/>
            <p:nvPr/>
          </p:nvGrpSpPr>
          <p:grpSpPr>
            <a:xfrm>
              <a:off x="482748" y="5927721"/>
              <a:ext cx="2163656" cy="1001933"/>
              <a:chOff x="482748" y="5975347"/>
              <a:chExt cx="2163656" cy="1001933"/>
            </a:xfrm>
          </p:grpSpPr>
          <p:sp>
            <p:nvSpPr>
              <p:cNvPr id="80" name="テキスト ボックス 79">
                <a:extLst>
                  <a:ext uri="{FF2B5EF4-FFF2-40B4-BE49-F238E27FC236}">
                    <a16:creationId xmlns:a16="http://schemas.microsoft.com/office/drawing/2014/main" id="{13F9C9DD-11E1-D72B-9644-42077A952530}"/>
                  </a:ext>
                </a:extLst>
              </p:cNvPr>
              <p:cNvSpPr txBox="1">
                <a:spLocks/>
              </p:cNvSpPr>
              <p:nvPr/>
            </p:nvSpPr>
            <p:spPr>
              <a:xfrm>
                <a:off x="482748" y="5975347"/>
                <a:ext cx="1439513" cy="238527"/>
              </a:xfrm>
              <a:prstGeom prst="rect">
                <a:avLst/>
              </a:prstGeom>
              <a:noFill/>
            </p:spPr>
            <p:txBody>
              <a:bodyPr wrap="square" rtlCol="0">
                <a:spAutoFit/>
              </a:bodyPr>
              <a:lstStyle/>
              <a:p>
                <a:r>
                  <a:rPr lang="ja-JP" altLang="en-US" sz="950" dirty="0">
                    <a:solidFill>
                      <a:prstClr val="black"/>
                    </a:solidFill>
                    <a:latin typeface="BIZ UDゴシック" panose="020B0400000000000000" pitchFamily="49" charset="-128"/>
                    <a:ea typeface="BIZ UDゴシック" panose="020B0400000000000000" pitchFamily="49" charset="-128"/>
                  </a:rPr>
                  <a:t>災害対策検討委員会</a:t>
                </a:r>
                <a:endParaRPr lang="en-US" altLang="ja-JP" sz="950" dirty="0">
                  <a:solidFill>
                    <a:prstClr val="black"/>
                  </a:solidFill>
                  <a:latin typeface="BIZ UDゴシック" panose="020B0400000000000000" pitchFamily="49" charset="-128"/>
                  <a:ea typeface="BIZ UDゴシック" panose="020B0400000000000000" pitchFamily="49" charset="-128"/>
                </a:endParaRPr>
              </a:p>
            </p:txBody>
          </p:sp>
          <p:sp>
            <p:nvSpPr>
              <p:cNvPr id="81" name="テキスト ボックス 80">
                <a:extLst>
                  <a:ext uri="{FF2B5EF4-FFF2-40B4-BE49-F238E27FC236}">
                    <a16:creationId xmlns:a16="http://schemas.microsoft.com/office/drawing/2014/main" id="{0F58BCDC-C222-8C0C-4A88-C12A8FD1695C}"/>
                  </a:ext>
                </a:extLst>
              </p:cNvPr>
              <p:cNvSpPr txBox="1">
                <a:spLocks/>
              </p:cNvSpPr>
              <p:nvPr/>
            </p:nvSpPr>
            <p:spPr>
              <a:xfrm>
                <a:off x="1684245" y="6145492"/>
                <a:ext cx="924395"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吉本　富美子</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82" name="テキスト ボックス 81">
                <a:extLst>
                  <a:ext uri="{FF2B5EF4-FFF2-40B4-BE49-F238E27FC236}">
                    <a16:creationId xmlns:a16="http://schemas.microsoft.com/office/drawing/2014/main" id="{A6B8D433-341D-7DE6-6C71-E0D53A9B4045}"/>
                  </a:ext>
                </a:extLst>
              </p:cNvPr>
              <p:cNvSpPr txBox="1">
                <a:spLocks/>
              </p:cNvSpPr>
              <p:nvPr/>
            </p:nvSpPr>
            <p:spPr>
              <a:xfrm>
                <a:off x="484220" y="6300172"/>
                <a:ext cx="2162184" cy="677108"/>
              </a:xfrm>
              <a:prstGeom prst="rect">
                <a:avLst/>
              </a:prstGeom>
              <a:noFill/>
            </p:spPr>
            <p:txBody>
              <a:bodyPr wrap="square">
                <a:spAutoFit/>
              </a:bodyPr>
              <a:lstStyle/>
              <a:p>
                <a:pPr>
                  <a:spcBef>
                    <a:spcPts val="1200"/>
                  </a:spcBef>
                  <a:spcAft>
                    <a:spcPts val="1200"/>
                  </a:spcAft>
                </a:pPr>
                <a:r>
                  <a:rPr lang="ja-JP" altLang="en-US" sz="950" dirty="0">
                    <a:solidFill>
                      <a:srgbClr val="000000"/>
                    </a:solidFill>
                    <a:latin typeface="BIZ UDゴシック" panose="020B0400000000000000" pitchFamily="49" charset="-128"/>
                    <a:ea typeface="BIZ UDゴシック" panose="020B0400000000000000" pitchFamily="49" charset="-128"/>
                  </a:rPr>
                  <a:t>多くの訪問看護師が防災に対して意識向上し地域の皆様が安心した看護を受けられますよう、今年も災害対策に取り組んで参ります。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0" name="グループ化 39">
              <a:extLst>
                <a:ext uri="{FF2B5EF4-FFF2-40B4-BE49-F238E27FC236}">
                  <a16:creationId xmlns:a16="http://schemas.microsoft.com/office/drawing/2014/main" id="{1547D5D0-47CC-AA5A-A7CB-3D61880D5209}"/>
                </a:ext>
              </a:extLst>
            </p:cNvPr>
            <p:cNvGrpSpPr/>
            <p:nvPr/>
          </p:nvGrpSpPr>
          <p:grpSpPr>
            <a:xfrm>
              <a:off x="518894" y="8099836"/>
              <a:ext cx="2206031" cy="993363"/>
              <a:chOff x="486987" y="8102246"/>
              <a:chExt cx="2206031" cy="993363"/>
            </a:xfrm>
          </p:grpSpPr>
          <p:sp>
            <p:nvSpPr>
              <p:cNvPr id="77" name="テキスト ボックス 76">
                <a:extLst>
                  <a:ext uri="{FF2B5EF4-FFF2-40B4-BE49-F238E27FC236}">
                    <a16:creationId xmlns:a16="http://schemas.microsoft.com/office/drawing/2014/main" id="{5FD6B9DD-28F3-0887-6183-94C99E86FF34}"/>
                  </a:ext>
                </a:extLst>
              </p:cNvPr>
              <p:cNvSpPr txBox="1">
                <a:spLocks/>
              </p:cNvSpPr>
              <p:nvPr/>
            </p:nvSpPr>
            <p:spPr>
              <a:xfrm>
                <a:off x="487783" y="8102246"/>
                <a:ext cx="1916341" cy="238527"/>
              </a:xfrm>
              <a:prstGeom prst="rect">
                <a:avLst/>
              </a:prstGeom>
              <a:noFill/>
            </p:spPr>
            <p:txBody>
              <a:bodyPr wrap="square">
                <a:spAutoFit/>
              </a:bodyPr>
              <a:lstStyle/>
              <a:p>
                <a:r>
                  <a:rPr lang="zh-TW" altLang="en-US" sz="950" dirty="0">
                    <a:solidFill>
                      <a:srgbClr val="000000"/>
                    </a:solidFill>
                    <a:latin typeface="BIZ UDゴシック" panose="020B0400000000000000" pitchFamily="49" charset="-128"/>
                    <a:ea typeface="BIZ UDゴシック" panose="020B0400000000000000" pitchFamily="49" charset="-128"/>
                  </a:rPr>
                  <a:t>新卒訪問看護師育成事業部</a:t>
                </a:r>
                <a:r>
                  <a:rPr lang="ja-JP" altLang="en-US" sz="950" dirty="0">
                    <a:solidFill>
                      <a:srgbClr val="000000"/>
                    </a:solidFill>
                    <a:latin typeface="BIZ UDゴシック" panose="020B0400000000000000" pitchFamily="49" charset="-128"/>
                    <a:ea typeface="BIZ UDゴシック" panose="020B0400000000000000" pitchFamily="49" charset="-128"/>
                  </a:rPr>
                  <a:t>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78" name="テキスト ボックス 77">
                <a:extLst>
                  <a:ext uri="{FF2B5EF4-FFF2-40B4-BE49-F238E27FC236}">
                    <a16:creationId xmlns:a16="http://schemas.microsoft.com/office/drawing/2014/main" id="{7DE09C2B-84D4-F754-AEF2-DEA89BFEF20E}"/>
                  </a:ext>
                </a:extLst>
              </p:cNvPr>
              <p:cNvSpPr txBox="1">
                <a:spLocks/>
              </p:cNvSpPr>
              <p:nvPr/>
            </p:nvSpPr>
            <p:spPr>
              <a:xfrm>
                <a:off x="1928531" y="8262560"/>
                <a:ext cx="756468"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林　佳美</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79" name="テキスト ボックス 78">
                <a:extLst>
                  <a:ext uri="{FF2B5EF4-FFF2-40B4-BE49-F238E27FC236}">
                    <a16:creationId xmlns:a16="http://schemas.microsoft.com/office/drawing/2014/main" id="{57DB7564-6C67-A176-4E42-447DD91263E1}"/>
                  </a:ext>
                </a:extLst>
              </p:cNvPr>
              <p:cNvSpPr txBox="1">
                <a:spLocks/>
              </p:cNvSpPr>
              <p:nvPr/>
            </p:nvSpPr>
            <p:spPr>
              <a:xfrm>
                <a:off x="486987" y="8418501"/>
                <a:ext cx="2206031" cy="677108"/>
              </a:xfrm>
              <a:prstGeom prst="rect">
                <a:avLst/>
              </a:prstGeom>
              <a:noFill/>
            </p:spPr>
            <p:txBody>
              <a:bodyPr wrap="square">
                <a:spAutoFit/>
              </a:bodyPr>
              <a:lstStyle/>
              <a:p>
                <a:pPr>
                  <a:spcBef>
                    <a:spcPts val="1200"/>
                  </a:spcBef>
                  <a:spcAft>
                    <a:spcPts val="1200"/>
                  </a:spcAft>
                </a:pPr>
                <a:r>
                  <a:rPr lang="ja-JP" altLang="en-US" sz="950" dirty="0">
                    <a:solidFill>
                      <a:srgbClr val="000000"/>
                    </a:solidFill>
                    <a:latin typeface="BIZ UDゴシック" panose="020B0400000000000000" pitchFamily="49" charset="-128"/>
                    <a:ea typeface="BIZ UDゴシック" panose="020B0400000000000000" pitchFamily="49" charset="-128"/>
                  </a:rPr>
                  <a:t>これからの時代に活躍し続けられる訪問看護師の育成を目指し、新卒訪問看護師育成プログラムも進化し続けられるよう取り組んでまいります。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1" name="グループ化 40">
              <a:extLst>
                <a:ext uri="{FF2B5EF4-FFF2-40B4-BE49-F238E27FC236}">
                  <a16:creationId xmlns:a16="http://schemas.microsoft.com/office/drawing/2014/main" id="{9955532B-726F-47DE-319A-EB1583D5CD9F}"/>
                </a:ext>
              </a:extLst>
            </p:cNvPr>
            <p:cNvGrpSpPr/>
            <p:nvPr/>
          </p:nvGrpSpPr>
          <p:grpSpPr>
            <a:xfrm>
              <a:off x="516479" y="7010464"/>
              <a:ext cx="2243137" cy="1004089"/>
              <a:chOff x="484572" y="7058090"/>
              <a:chExt cx="2243137" cy="1004089"/>
            </a:xfrm>
          </p:grpSpPr>
          <p:sp>
            <p:nvSpPr>
              <p:cNvPr id="74" name="テキスト ボックス 73">
                <a:extLst>
                  <a:ext uri="{FF2B5EF4-FFF2-40B4-BE49-F238E27FC236}">
                    <a16:creationId xmlns:a16="http://schemas.microsoft.com/office/drawing/2014/main" id="{2B816827-4E53-2610-DA50-951C8DFB88B2}"/>
                  </a:ext>
                </a:extLst>
              </p:cNvPr>
              <p:cNvSpPr txBox="1">
                <a:spLocks/>
              </p:cNvSpPr>
              <p:nvPr/>
            </p:nvSpPr>
            <p:spPr>
              <a:xfrm>
                <a:off x="484572" y="7058090"/>
                <a:ext cx="1424456" cy="238527"/>
              </a:xfrm>
              <a:prstGeom prst="rect">
                <a:avLst/>
              </a:prstGeom>
              <a:noFill/>
            </p:spPr>
            <p:txBody>
              <a:bodyPr wrap="square">
                <a:spAutoFit/>
              </a:bodyPr>
              <a:lstStyle/>
              <a:p>
                <a:r>
                  <a:rPr lang="zh-TW" altLang="en-US" sz="950" dirty="0">
                    <a:solidFill>
                      <a:srgbClr val="000000"/>
                    </a:solidFill>
                    <a:latin typeface="BIZ UDゴシック" panose="020B0400000000000000" pitchFamily="49" charset="-128"/>
                    <a:ea typeface="BIZ UDゴシック" panose="020B0400000000000000" pitchFamily="49" charset="-128"/>
                  </a:rPr>
                  <a:t>小児訪問看護委員会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75" name="テキスト ボックス 74">
                <a:extLst>
                  <a:ext uri="{FF2B5EF4-FFF2-40B4-BE49-F238E27FC236}">
                    <a16:creationId xmlns:a16="http://schemas.microsoft.com/office/drawing/2014/main" id="{BD2517B7-4ED7-91B3-CD12-ED91960716ED}"/>
                  </a:ext>
                </a:extLst>
              </p:cNvPr>
              <p:cNvSpPr txBox="1">
                <a:spLocks/>
              </p:cNvSpPr>
              <p:nvPr/>
            </p:nvSpPr>
            <p:spPr>
              <a:xfrm>
                <a:off x="1684722" y="7227857"/>
                <a:ext cx="1042987"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久保田　牧子</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76" name="テキスト ボックス 75">
                <a:extLst>
                  <a:ext uri="{FF2B5EF4-FFF2-40B4-BE49-F238E27FC236}">
                    <a16:creationId xmlns:a16="http://schemas.microsoft.com/office/drawing/2014/main" id="{6AA7EBA3-7CAB-2407-F667-228DB9A2D73E}"/>
                  </a:ext>
                </a:extLst>
              </p:cNvPr>
              <p:cNvSpPr txBox="1">
                <a:spLocks/>
              </p:cNvSpPr>
              <p:nvPr/>
            </p:nvSpPr>
            <p:spPr>
              <a:xfrm>
                <a:off x="486160" y="7385071"/>
                <a:ext cx="2162185" cy="677108"/>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日々の実践の中で小児看護の学びを重ね、未来を見つめながら看護の力を磨き、連携で希望の輪を広げてまいります。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2" name="グループ化 41">
              <a:extLst>
                <a:ext uri="{FF2B5EF4-FFF2-40B4-BE49-F238E27FC236}">
                  <a16:creationId xmlns:a16="http://schemas.microsoft.com/office/drawing/2014/main" id="{92039F68-78F1-2FBC-49F7-B8532BA1ED9A}"/>
                </a:ext>
              </a:extLst>
            </p:cNvPr>
            <p:cNvGrpSpPr/>
            <p:nvPr/>
          </p:nvGrpSpPr>
          <p:grpSpPr>
            <a:xfrm>
              <a:off x="500996" y="9174565"/>
              <a:ext cx="2183221" cy="1005047"/>
              <a:chOff x="469089" y="9222191"/>
              <a:chExt cx="2183221" cy="1005047"/>
            </a:xfrm>
          </p:grpSpPr>
          <p:sp>
            <p:nvSpPr>
              <p:cNvPr id="71" name="テキスト ボックス 70">
                <a:extLst>
                  <a:ext uri="{FF2B5EF4-FFF2-40B4-BE49-F238E27FC236}">
                    <a16:creationId xmlns:a16="http://schemas.microsoft.com/office/drawing/2014/main" id="{468E085A-7361-80EC-5B18-B9913FF302CB}"/>
                  </a:ext>
                </a:extLst>
              </p:cNvPr>
              <p:cNvSpPr txBox="1">
                <a:spLocks/>
              </p:cNvSpPr>
              <p:nvPr/>
            </p:nvSpPr>
            <p:spPr>
              <a:xfrm>
                <a:off x="469089" y="9222191"/>
                <a:ext cx="1601475"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まなびプロジェクト</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72" name="テキスト ボックス 71">
                <a:extLst>
                  <a:ext uri="{FF2B5EF4-FFF2-40B4-BE49-F238E27FC236}">
                    <a16:creationId xmlns:a16="http://schemas.microsoft.com/office/drawing/2014/main" id="{8A9CB321-6FAA-0E89-45E1-58102BE14FA0}"/>
                  </a:ext>
                </a:extLst>
              </p:cNvPr>
              <p:cNvSpPr txBox="1">
                <a:spLocks/>
              </p:cNvSpPr>
              <p:nvPr/>
            </p:nvSpPr>
            <p:spPr>
              <a:xfrm>
                <a:off x="1693923" y="9388867"/>
                <a:ext cx="929450"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長谷川　泰子</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73" name="テキスト ボックス 72">
                <a:extLst>
                  <a:ext uri="{FF2B5EF4-FFF2-40B4-BE49-F238E27FC236}">
                    <a16:creationId xmlns:a16="http://schemas.microsoft.com/office/drawing/2014/main" id="{9520A6CB-60B6-3E55-0F03-DB4C113DDF1C}"/>
                  </a:ext>
                </a:extLst>
              </p:cNvPr>
              <p:cNvSpPr txBox="1">
                <a:spLocks/>
              </p:cNvSpPr>
              <p:nvPr/>
            </p:nvSpPr>
            <p:spPr>
              <a:xfrm>
                <a:off x="485568" y="9550130"/>
                <a:ext cx="2166742" cy="677108"/>
              </a:xfrm>
              <a:prstGeom prst="rect">
                <a:avLst/>
              </a:prstGeom>
              <a:noFill/>
            </p:spPr>
            <p:txBody>
              <a:bodyPr wrap="square">
                <a:spAutoFit/>
              </a:bodyPr>
              <a:lstStyle/>
              <a:p>
                <a:pPr>
                  <a:spcBef>
                    <a:spcPts val="1200"/>
                  </a:spcBef>
                  <a:spcAft>
                    <a:spcPts val="1200"/>
                  </a:spcAft>
                </a:pPr>
                <a:r>
                  <a:rPr lang="ja-JP" altLang="en-US" sz="950" dirty="0">
                    <a:solidFill>
                      <a:srgbClr val="000000"/>
                    </a:solidFill>
                    <a:latin typeface="BIZ UDゴシック" panose="020B0400000000000000" pitchFamily="49" charset="-128"/>
                    <a:ea typeface="BIZ UDゴシック" panose="020B0400000000000000" pitchFamily="49" charset="-128"/>
                  </a:rPr>
                  <a:t>新春を迎え、本年も看護師の学びを支えラダーの「見える化」を目指し、キャリア形成と質の高い訪問看護を目指す組織的な支援を進めます。　　</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3" name="グループ化 42">
              <a:extLst>
                <a:ext uri="{FF2B5EF4-FFF2-40B4-BE49-F238E27FC236}">
                  <a16:creationId xmlns:a16="http://schemas.microsoft.com/office/drawing/2014/main" id="{CB11B210-0B4A-9E7F-DFFA-DD817A5996CA}"/>
                </a:ext>
              </a:extLst>
            </p:cNvPr>
            <p:cNvGrpSpPr/>
            <p:nvPr/>
          </p:nvGrpSpPr>
          <p:grpSpPr>
            <a:xfrm>
              <a:off x="2875790" y="5927720"/>
              <a:ext cx="2147328" cy="1000041"/>
              <a:chOff x="2843883" y="5975346"/>
              <a:chExt cx="2147328" cy="1000041"/>
            </a:xfrm>
          </p:grpSpPr>
          <p:sp>
            <p:nvSpPr>
              <p:cNvPr id="68" name="テキスト ボックス 67">
                <a:extLst>
                  <a:ext uri="{FF2B5EF4-FFF2-40B4-BE49-F238E27FC236}">
                    <a16:creationId xmlns:a16="http://schemas.microsoft.com/office/drawing/2014/main" id="{2E1FF77E-8125-9B37-C231-0E2BD73F0238}"/>
                  </a:ext>
                </a:extLst>
              </p:cNvPr>
              <p:cNvSpPr txBox="1">
                <a:spLocks/>
              </p:cNvSpPr>
              <p:nvPr/>
            </p:nvSpPr>
            <p:spPr>
              <a:xfrm>
                <a:off x="2843883" y="5975346"/>
                <a:ext cx="1475256" cy="238527"/>
              </a:xfrm>
              <a:prstGeom prst="rect">
                <a:avLst/>
              </a:prstGeom>
              <a:noFill/>
            </p:spPr>
            <p:txBody>
              <a:bodyPr wrap="square">
                <a:spAutoFit/>
              </a:bodyPr>
              <a:lstStyle/>
              <a:p>
                <a:r>
                  <a:rPr lang="zh-TW" altLang="en-US" sz="950" dirty="0">
                    <a:solidFill>
                      <a:srgbClr val="000000"/>
                    </a:solidFill>
                    <a:latin typeface="BIZ UDゴシック" panose="020B0400000000000000" pitchFamily="49" charset="-128"/>
                    <a:ea typeface="BIZ UDゴシック" panose="020B0400000000000000" pitchFamily="49" charset="-128"/>
                  </a:rPr>
                  <a:t>精神科訪問看護委員会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69" name="テキスト ボックス 68">
                <a:extLst>
                  <a:ext uri="{FF2B5EF4-FFF2-40B4-BE49-F238E27FC236}">
                    <a16:creationId xmlns:a16="http://schemas.microsoft.com/office/drawing/2014/main" id="{6CED0048-7B13-252C-E998-5C0454B86510}"/>
                  </a:ext>
                </a:extLst>
              </p:cNvPr>
              <p:cNvSpPr txBox="1">
                <a:spLocks/>
              </p:cNvSpPr>
              <p:nvPr/>
            </p:nvSpPr>
            <p:spPr>
              <a:xfrm>
                <a:off x="4290526" y="6146625"/>
                <a:ext cx="700685"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柴　優也</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70" name="テキスト ボックス 69">
                <a:extLst>
                  <a:ext uri="{FF2B5EF4-FFF2-40B4-BE49-F238E27FC236}">
                    <a16:creationId xmlns:a16="http://schemas.microsoft.com/office/drawing/2014/main" id="{C0366FDD-F1D1-7B7B-D6A6-47FA48E20B83}"/>
                  </a:ext>
                </a:extLst>
              </p:cNvPr>
              <p:cNvSpPr txBox="1">
                <a:spLocks/>
              </p:cNvSpPr>
              <p:nvPr/>
            </p:nvSpPr>
            <p:spPr>
              <a:xfrm>
                <a:off x="2845045" y="6298279"/>
                <a:ext cx="2136879" cy="677108"/>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地域での課題や問題について考え、適正化を図るとともに研修などを企画し、より良い看護が提供できるように努めて参ります。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4" name="グループ化 43">
              <a:extLst>
                <a:ext uri="{FF2B5EF4-FFF2-40B4-BE49-F238E27FC236}">
                  <a16:creationId xmlns:a16="http://schemas.microsoft.com/office/drawing/2014/main" id="{C6117FE0-7529-1D51-8078-AAEB09847723}"/>
                </a:ext>
              </a:extLst>
            </p:cNvPr>
            <p:cNvGrpSpPr/>
            <p:nvPr/>
          </p:nvGrpSpPr>
          <p:grpSpPr>
            <a:xfrm>
              <a:off x="2875845" y="7009734"/>
              <a:ext cx="2193954" cy="1001390"/>
              <a:chOff x="2843938" y="7057360"/>
              <a:chExt cx="2193954" cy="1001390"/>
            </a:xfrm>
          </p:grpSpPr>
          <p:sp>
            <p:nvSpPr>
              <p:cNvPr id="65" name="テキスト ボックス 64">
                <a:extLst>
                  <a:ext uri="{FF2B5EF4-FFF2-40B4-BE49-F238E27FC236}">
                    <a16:creationId xmlns:a16="http://schemas.microsoft.com/office/drawing/2014/main" id="{11789F63-F63C-D2EA-F24B-099A1010A441}"/>
                  </a:ext>
                </a:extLst>
              </p:cNvPr>
              <p:cNvSpPr txBox="1"/>
              <p:nvPr/>
            </p:nvSpPr>
            <p:spPr>
              <a:xfrm>
                <a:off x="2843938" y="7057360"/>
                <a:ext cx="1814354" cy="238527"/>
              </a:xfrm>
              <a:prstGeom prst="rect">
                <a:avLst/>
              </a:prstGeom>
              <a:noFill/>
            </p:spPr>
            <p:txBody>
              <a:bodyPr wrap="square">
                <a:spAutoFit/>
              </a:bodyPr>
              <a:lstStyle/>
              <a:p>
                <a:r>
                  <a:rPr lang="zh-TW" altLang="en-US" sz="950" dirty="0">
                    <a:solidFill>
                      <a:srgbClr val="000000"/>
                    </a:solidFill>
                    <a:latin typeface="BIZ UDゴシック" panose="020B0400000000000000" pitchFamily="49" charset="-128"/>
                    <a:ea typeface="BIZ UDゴシック" panose="020B0400000000000000" pitchFamily="49" charset="-128"/>
                  </a:rPr>
                  <a:t>訪問看護実態調査検討委員会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66" name="テキスト ボックス 65">
                <a:extLst>
                  <a:ext uri="{FF2B5EF4-FFF2-40B4-BE49-F238E27FC236}">
                    <a16:creationId xmlns:a16="http://schemas.microsoft.com/office/drawing/2014/main" id="{50372B8E-F098-4BAA-AA33-98F7E94D075D}"/>
                  </a:ext>
                </a:extLst>
              </p:cNvPr>
              <p:cNvSpPr txBox="1">
                <a:spLocks/>
              </p:cNvSpPr>
              <p:nvPr/>
            </p:nvSpPr>
            <p:spPr>
              <a:xfrm>
                <a:off x="4174994" y="7227857"/>
                <a:ext cx="862898"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津塩　昌子</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67" name="テキスト ボックス 66">
                <a:extLst>
                  <a:ext uri="{FF2B5EF4-FFF2-40B4-BE49-F238E27FC236}">
                    <a16:creationId xmlns:a16="http://schemas.microsoft.com/office/drawing/2014/main" id="{2A041C2E-B2A4-02CB-EC08-5EE5454DE834}"/>
                  </a:ext>
                </a:extLst>
              </p:cNvPr>
              <p:cNvSpPr txBox="1">
                <a:spLocks/>
              </p:cNvSpPr>
              <p:nvPr/>
            </p:nvSpPr>
            <p:spPr>
              <a:xfrm>
                <a:off x="2846473" y="7381642"/>
                <a:ext cx="2134550" cy="677108"/>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皆さまからいただいた調査結果を分析し、課題を明確にして看護の質向上につなげるように取り組んで参ります。よろしくお願いいたします。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5" name="グループ化 44">
              <a:extLst>
                <a:ext uri="{FF2B5EF4-FFF2-40B4-BE49-F238E27FC236}">
                  <a16:creationId xmlns:a16="http://schemas.microsoft.com/office/drawing/2014/main" id="{5F6608DC-586B-28EA-13D4-CFEBBB887BDA}"/>
                </a:ext>
              </a:extLst>
            </p:cNvPr>
            <p:cNvGrpSpPr/>
            <p:nvPr/>
          </p:nvGrpSpPr>
          <p:grpSpPr>
            <a:xfrm>
              <a:off x="2876727" y="8095173"/>
              <a:ext cx="2212941" cy="996258"/>
              <a:chOff x="2844820" y="8142799"/>
              <a:chExt cx="2212941" cy="996258"/>
            </a:xfrm>
          </p:grpSpPr>
          <p:sp>
            <p:nvSpPr>
              <p:cNvPr id="62" name="テキスト ボックス 61">
                <a:extLst>
                  <a:ext uri="{FF2B5EF4-FFF2-40B4-BE49-F238E27FC236}">
                    <a16:creationId xmlns:a16="http://schemas.microsoft.com/office/drawing/2014/main" id="{145DBA77-D4DB-955A-4C28-83413BB60E89}"/>
                  </a:ext>
                </a:extLst>
              </p:cNvPr>
              <p:cNvSpPr txBox="1">
                <a:spLocks/>
              </p:cNvSpPr>
              <p:nvPr/>
            </p:nvSpPr>
            <p:spPr>
              <a:xfrm>
                <a:off x="2844820" y="8142799"/>
                <a:ext cx="1796808" cy="238527"/>
              </a:xfrm>
              <a:prstGeom prst="rect">
                <a:avLst/>
              </a:prstGeom>
              <a:noFill/>
            </p:spPr>
            <p:txBody>
              <a:bodyPr wrap="square">
                <a:spAutoFit/>
              </a:bodyPr>
              <a:lstStyle/>
              <a:p>
                <a:r>
                  <a:rPr lang="zh-TW" altLang="en-US" sz="950" dirty="0">
                    <a:solidFill>
                      <a:srgbClr val="000000"/>
                    </a:solidFill>
                    <a:latin typeface="BIZ UDゴシック" panose="020B0400000000000000" pitchFamily="49" charset="-128"/>
                    <a:ea typeface="BIZ UDゴシック" panose="020B0400000000000000" pitchFamily="49" charset="-128"/>
                  </a:rPr>
                  <a:t>訪問看護多機能部会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63" name="テキスト ボックス 62">
                <a:extLst>
                  <a:ext uri="{FF2B5EF4-FFF2-40B4-BE49-F238E27FC236}">
                    <a16:creationId xmlns:a16="http://schemas.microsoft.com/office/drawing/2014/main" id="{AEA52566-4222-2803-5BA0-4CA099685AC2}"/>
                  </a:ext>
                </a:extLst>
              </p:cNvPr>
              <p:cNvSpPr txBox="1">
                <a:spLocks/>
              </p:cNvSpPr>
              <p:nvPr/>
            </p:nvSpPr>
            <p:spPr>
              <a:xfrm>
                <a:off x="4176128" y="8306372"/>
                <a:ext cx="826751"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岩﨑　千佳</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64" name="テキスト ボックス 63">
                <a:extLst>
                  <a:ext uri="{FF2B5EF4-FFF2-40B4-BE49-F238E27FC236}">
                    <a16:creationId xmlns:a16="http://schemas.microsoft.com/office/drawing/2014/main" id="{1057961F-1207-6BED-D113-699F249CC4F0}"/>
                  </a:ext>
                </a:extLst>
              </p:cNvPr>
              <p:cNvSpPr txBox="1">
                <a:spLocks/>
              </p:cNvSpPr>
              <p:nvPr/>
            </p:nvSpPr>
            <p:spPr>
              <a:xfrm>
                <a:off x="2845418" y="8461949"/>
                <a:ext cx="2212343" cy="677108"/>
              </a:xfrm>
              <a:prstGeom prst="rect">
                <a:avLst/>
              </a:prstGeom>
              <a:noFill/>
            </p:spPr>
            <p:txBody>
              <a:bodyPr wrap="square">
                <a:spAutoFit/>
              </a:bodyPr>
              <a:lstStyle/>
              <a:p>
                <a:pPr>
                  <a:spcBef>
                    <a:spcPts val="1200"/>
                  </a:spcBef>
                  <a:spcAft>
                    <a:spcPts val="1200"/>
                  </a:spcAft>
                </a:pPr>
                <a:r>
                  <a:rPr lang="ja-JP" altLang="en-US" sz="950" dirty="0">
                    <a:solidFill>
                      <a:srgbClr val="000000"/>
                    </a:solidFill>
                    <a:latin typeface="BIZ UDゴシック" panose="020B0400000000000000" pitchFamily="49" charset="-128"/>
                    <a:ea typeface="BIZ UDゴシック" panose="020B0400000000000000" pitchFamily="49" charset="-128"/>
                  </a:rPr>
                  <a:t>訪問看護師が関わる多機能サービスの実態を把握し、お互いのサービスの内容を知り</a:t>
                </a:r>
                <a:r>
                  <a:rPr lang="ja-JP" altLang="en-US" sz="950" dirty="0">
                    <a:solidFill>
                      <a:prstClr val="black"/>
                    </a:solidFill>
                    <a:latin typeface="BIZ UDゴシック" panose="020B0400000000000000" pitchFamily="49" charset="-128"/>
                    <a:ea typeface="BIZ UDゴシック" panose="020B0400000000000000" pitchFamily="49" charset="-128"/>
                  </a:rPr>
                  <a:t>、</a:t>
                </a:r>
                <a:r>
                  <a:rPr lang="ja-JP" altLang="en-US" sz="950" dirty="0">
                    <a:solidFill>
                      <a:srgbClr val="000000"/>
                    </a:solidFill>
                    <a:latin typeface="BIZ UDゴシック" panose="020B0400000000000000" pitchFamily="49" charset="-128"/>
                    <a:ea typeface="BIZ UDゴシック" panose="020B0400000000000000" pitchFamily="49" charset="-128"/>
                  </a:rPr>
                  <a:t>理解を深めるための交流の場を提供していきます。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6" name="グループ化 45">
              <a:extLst>
                <a:ext uri="{FF2B5EF4-FFF2-40B4-BE49-F238E27FC236}">
                  <a16:creationId xmlns:a16="http://schemas.microsoft.com/office/drawing/2014/main" id="{EDAA2933-F9EC-C021-7C3E-FFE9C5B6E853}"/>
                </a:ext>
              </a:extLst>
            </p:cNvPr>
            <p:cNvGrpSpPr/>
            <p:nvPr/>
          </p:nvGrpSpPr>
          <p:grpSpPr>
            <a:xfrm>
              <a:off x="2858438" y="9171560"/>
              <a:ext cx="2253840" cy="1000991"/>
              <a:chOff x="2826531" y="9219186"/>
              <a:chExt cx="2253840" cy="1000991"/>
            </a:xfrm>
          </p:grpSpPr>
          <p:sp>
            <p:nvSpPr>
              <p:cNvPr id="59" name="テキスト ボックス 58">
                <a:extLst>
                  <a:ext uri="{FF2B5EF4-FFF2-40B4-BE49-F238E27FC236}">
                    <a16:creationId xmlns:a16="http://schemas.microsoft.com/office/drawing/2014/main" id="{5F0BE1C3-8A8E-A834-1AF6-C20F1492B434}"/>
                  </a:ext>
                </a:extLst>
              </p:cNvPr>
              <p:cNvSpPr txBox="1">
                <a:spLocks/>
              </p:cNvSpPr>
              <p:nvPr/>
            </p:nvSpPr>
            <p:spPr>
              <a:xfrm>
                <a:off x="2826531" y="9219186"/>
                <a:ext cx="1630662"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リハビリ対策検討部会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60" name="テキスト ボックス 59">
                <a:extLst>
                  <a:ext uri="{FF2B5EF4-FFF2-40B4-BE49-F238E27FC236}">
                    <a16:creationId xmlns:a16="http://schemas.microsoft.com/office/drawing/2014/main" id="{838475FA-21FC-9703-71C7-8974B92507AA}"/>
                  </a:ext>
                </a:extLst>
              </p:cNvPr>
              <p:cNvSpPr txBox="1">
                <a:spLocks/>
              </p:cNvSpPr>
              <p:nvPr/>
            </p:nvSpPr>
            <p:spPr>
              <a:xfrm>
                <a:off x="4175614" y="9392984"/>
                <a:ext cx="806228"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大森　陽介</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61" name="テキスト ボックス 60">
                <a:extLst>
                  <a:ext uri="{FF2B5EF4-FFF2-40B4-BE49-F238E27FC236}">
                    <a16:creationId xmlns:a16="http://schemas.microsoft.com/office/drawing/2014/main" id="{D0558B95-1A80-1E58-7EF8-D124BFBED589}"/>
                  </a:ext>
                </a:extLst>
              </p:cNvPr>
              <p:cNvSpPr txBox="1">
                <a:spLocks/>
              </p:cNvSpPr>
              <p:nvPr/>
            </p:nvSpPr>
            <p:spPr>
              <a:xfrm>
                <a:off x="2850543" y="9543069"/>
                <a:ext cx="2229828" cy="677108"/>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看護師とリハビリ職の連携強化を進めます。垣根を越えて交流できる場を提供し、日常業務に変化が起こるような活動を目指します。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7" name="グループ化 46">
              <a:extLst>
                <a:ext uri="{FF2B5EF4-FFF2-40B4-BE49-F238E27FC236}">
                  <a16:creationId xmlns:a16="http://schemas.microsoft.com/office/drawing/2014/main" id="{D90F2B3A-DFA6-DA35-EB34-2BB5D5E87D3B}"/>
                </a:ext>
              </a:extLst>
            </p:cNvPr>
            <p:cNvGrpSpPr/>
            <p:nvPr/>
          </p:nvGrpSpPr>
          <p:grpSpPr>
            <a:xfrm>
              <a:off x="5237629" y="5930093"/>
              <a:ext cx="2155581" cy="999676"/>
              <a:chOff x="5205722" y="5977719"/>
              <a:chExt cx="2155581" cy="999676"/>
            </a:xfrm>
          </p:grpSpPr>
          <p:sp>
            <p:nvSpPr>
              <p:cNvPr id="56" name="テキスト ボックス 55">
                <a:extLst>
                  <a:ext uri="{FF2B5EF4-FFF2-40B4-BE49-F238E27FC236}">
                    <a16:creationId xmlns:a16="http://schemas.microsoft.com/office/drawing/2014/main" id="{5E7E80D0-A80E-9E3C-15DF-77E7803C8C3B}"/>
                  </a:ext>
                </a:extLst>
              </p:cNvPr>
              <p:cNvSpPr txBox="1">
                <a:spLocks/>
              </p:cNvSpPr>
              <p:nvPr/>
            </p:nvSpPr>
            <p:spPr>
              <a:xfrm>
                <a:off x="5205722" y="5977719"/>
                <a:ext cx="798657"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学術委員会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57" name="テキスト ボックス 56">
                <a:extLst>
                  <a:ext uri="{FF2B5EF4-FFF2-40B4-BE49-F238E27FC236}">
                    <a16:creationId xmlns:a16="http://schemas.microsoft.com/office/drawing/2014/main" id="{B1FA357E-98D5-AA89-E961-150B0EDD700E}"/>
                  </a:ext>
                </a:extLst>
              </p:cNvPr>
              <p:cNvSpPr txBox="1">
                <a:spLocks/>
              </p:cNvSpPr>
              <p:nvPr/>
            </p:nvSpPr>
            <p:spPr>
              <a:xfrm>
                <a:off x="6648185" y="6145064"/>
                <a:ext cx="689297"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奈良　裕</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58" name="テキスト ボックス 57">
                <a:extLst>
                  <a:ext uri="{FF2B5EF4-FFF2-40B4-BE49-F238E27FC236}">
                    <a16:creationId xmlns:a16="http://schemas.microsoft.com/office/drawing/2014/main" id="{FFC7B2BC-CE28-4E93-CC2B-888EFFEEF1C2}"/>
                  </a:ext>
                </a:extLst>
              </p:cNvPr>
              <p:cNvSpPr txBox="1">
                <a:spLocks/>
              </p:cNvSpPr>
              <p:nvPr/>
            </p:nvSpPr>
            <p:spPr>
              <a:xfrm>
                <a:off x="5206308" y="6300287"/>
                <a:ext cx="2154995" cy="677108"/>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本年も</a:t>
                </a:r>
                <a:r>
                  <a:rPr lang="en-US" altLang="ja-JP" sz="950" dirty="0">
                    <a:solidFill>
                      <a:srgbClr val="000000"/>
                    </a:solidFill>
                    <a:latin typeface="BIZ UDゴシック" panose="020B0400000000000000" pitchFamily="49" charset="-128"/>
                    <a:ea typeface="BIZ UDゴシック" panose="020B0400000000000000" pitchFamily="49" charset="-128"/>
                  </a:rPr>
                  <a:t>『</a:t>
                </a:r>
                <a:r>
                  <a:rPr lang="ja-JP" altLang="en-US" sz="950" dirty="0">
                    <a:solidFill>
                      <a:srgbClr val="000000"/>
                    </a:solidFill>
                    <a:latin typeface="BIZ UDゴシック" panose="020B0400000000000000" pitchFamily="49" charset="-128"/>
                    <a:ea typeface="BIZ UDゴシック" panose="020B0400000000000000" pitchFamily="49" charset="-128"/>
                  </a:rPr>
                  <a:t>はじめての事例発表も安心してできる</a:t>
                </a:r>
                <a:r>
                  <a:rPr lang="en-US" altLang="ja-JP" sz="950" dirty="0">
                    <a:solidFill>
                      <a:srgbClr val="000000"/>
                    </a:solidFill>
                    <a:latin typeface="BIZ UDゴシック" panose="020B0400000000000000" pitchFamily="49" charset="-128"/>
                    <a:ea typeface="BIZ UDゴシック" panose="020B0400000000000000" pitchFamily="49" charset="-128"/>
                  </a:rPr>
                  <a:t>』</a:t>
                </a:r>
                <a:r>
                  <a:rPr lang="ja-JP" altLang="en-US" sz="950" dirty="0">
                    <a:solidFill>
                      <a:srgbClr val="000000"/>
                    </a:solidFill>
                    <a:latin typeface="BIZ UDゴシック" panose="020B0400000000000000" pitchFamily="49" charset="-128"/>
                    <a:ea typeface="BIZ UDゴシック" panose="020B0400000000000000" pitchFamily="49" charset="-128"/>
                  </a:rPr>
                  <a:t>をモットーに、学術集会をはじめ多くの学びの機会を提供できるよう努めて参ります。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8" name="グループ化 47">
              <a:extLst>
                <a:ext uri="{FF2B5EF4-FFF2-40B4-BE49-F238E27FC236}">
                  <a16:creationId xmlns:a16="http://schemas.microsoft.com/office/drawing/2014/main" id="{A4F6D846-B009-9E94-CD05-36795A20F9A3}"/>
                </a:ext>
              </a:extLst>
            </p:cNvPr>
            <p:cNvGrpSpPr/>
            <p:nvPr/>
          </p:nvGrpSpPr>
          <p:grpSpPr>
            <a:xfrm>
              <a:off x="5236622" y="7012366"/>
              <a:ext cx="2187400" cy="1001900"/>
              <a:chOff x="5204715" y="7059992"/>
              <a:chExt cx="2187400" cy="1001900"/>
            </a:xfrm>
          </p:grpSpPr>
          <p:sp>
            <p:nvSpPr>
              <p:cNvPr id="53" name="テキスト ボックス 52">
                <a:extLst>
                  <a:ext uri="{FF2B5EF4-FFF2-40B4-BE49-F238E27FC236}">
                    <a16:creationId xmlns:a16="http://schemas.microsoft.com/office/drawing/2014/main" id="{A7073158-7E3C-886C-B10C-1CE2902DE224}"/>
                  </a:ext>
                </a:extLst>
              </p:cNvPr>
              <p:cNvSpPr txBox="1">
                <a:spLocks/>
              </p:cNvSpPr>
              <p:nvPr/>
            </p:nvSpPr>
            <p:spPr>
              <a:xfrm>
                <a:off x="5204715" y="7059992"/>
                <a:ext cx="1716432"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広報委員会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54" name="テキスト ボックス 53">
                <a:extLst>
                  <a:ext uri="{FF2B5EF4-FFF2-40B4-BE49-F238E27FC236}">
                    <a16:creationId xmlns:a16="http://schemas.microsoft.com/office/drawing/2014/main" id="{0F50C717-6EFA-25A6-8F5D-3209550A5C15}"/>
                  </a:ext>
                </a:extLst>
              </p:cNvPr>
              <p:cNvSpPr txBox="1">
                <a:spLocks/>
              </p:cNvSpPr>
              <p:nvPr/>
            </p:nvSpPr>
            <p:spPr>
              <a:xfrm>
                <a:off x="6432684" y="7229919"/>
                <a:ext cx="959431"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荒木　さおり</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55" name="テキスト ボックス 54">
                <a:extLst>
                  <a:ext uri="{FF2B5EF4-FFF2-40B4-BE49-F238E27FC236}">
                    <a16:creationId xmlns:a16="http://schemas.microsoft.com/office/drawing/2014/main" id="{CF1B467E-8F1A-CBF1-4B4C-68E5AB641295}"/>
                  </a:ext>
                </a:extLst>
              </p:cNvPr>
              <p:cNvSpPr txBox="1">
                <a:spLocks/>
              </p:cNvSpPr>
              <p:nvPr/>
            </p:nvSpPr>
            <p:spPr>
              <a:xfrm>
                <a:off x="5212992" y="7384784"/>
                <a:ext cx="2154995" cy="677108"/>
              </a:xfrm>
              <a:prstGeom prst="rect">
                <a:avLst/>
              </a:prstGeom>
              <a:noFill/>
            </p:spPr>
            <p:txBody>
              <a:bodyPr wrap="square">
                <a:spAutoFit/>
              </a:bodyPr>
              <a:lstStyle/>
              <a:p>
                <a:r>
                  <a:rPr lang="ja-JP" altLang="en-US" sz="950" dirty="0">
                    <a:solidFill>
                      <a:srgbClr val="1D1C1D"/>
                    </a:solidFill>
                    <a:latin typeface="BIZ UDゴシック" panose="020B0400000000000000" pitchFamily="49" charset="-128"/>
                    <a:ea typeface="BIZ UDゴシック" panose="020B0400000000000000" pitchFamily="49" charset="-128"/>
                  </a:rPr>
                  <a:t>アンケート結果を踏まえ、より良い誌面作りに努めます。今年も皆さまのご意見を戴き、魅力ある「ささえあい」を発行いたします。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nvGrpSpPr>
            <p:cNvPr id="49" name="グループ化 48">
              <a:extLst>
                <a:ext uri="{FF2B5EF4-FFF2-40B4-BE49-F238E27FC236}">
                  <a16:creationId xmlns:a16="http://schemas.microsoft.com/office/drawing/2014/main" id="{2F3767C7-6D56-815F-9EAA-853B1AE162CF}"/>
                </a:ext>
              </a:extLst>
            </p:cNvPr>
            <p:cNvGrpSpPr/>
            <p:nvPr/>
          </p:nvGrpSpPr>
          <p:grpSpPr>
            <a:xfrm>
              <a:off x="5234637" y="8094444"/>
              <a:ext cx="2254926" cy="997392"/>
              <a:chOff x="5202730" y="8142070"/>
              <a:chExt cx="2254926" cy="997392"/>
            </a:xfrm>
          </p:grpSpPr>
          <p:sp>
            <p:nvSpPr>
              <p:cNvPr id="50" name="テキスト ボックス 49">
                <a:extLst>
                  <a:ext uri="{FF2B5EF4-FFF2-40B4-BE49-F238E27FC236}">
                    <a16:creationId xmlns:a16="http://schemas.microsoft.com/office/drawing/2014/main" id="{4D7B39DD-5081-279E-0152-E3B3094196B5}"/>
                  </a:ext>
                </a:extLst>
              </p:cNvPr>
              <p:cNvSpPr txBox="1">
                <a:spLocks/>
              </p:cNvSpPr>
              <p:nvPr/>
            </p:nvSpPr>
            <p:spPr>
              <a:xfrm>
                <a:off x="5202730" y="8142070"/>
                <a:ext cx="1475815"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小児訪問看護推進部会</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51" name="テキスト ボックス 50">
                <a:extLst>
                  <a:ext uri="{FF2B5EF4-FFF2-40B4-BE49-F238E27FC236}">
                    <a16:creationId xmlns:a16="http://schemas.microsoft.com/office/drawing/2014/main" id="{19F31F02-7894-07B6-B20D-D40476E6F988}"/>
                  </a:ext>
                </a:extLst>
              </p:cNvPr>
              <p:cNvSpPr txBox="1">
                <a:spLocks/>
              </p:cNvSpPr>
              <p:nvPr/>
            </p:nvSpPr>
            <p:spPr>
              <a:xfrm>
                <a:off x="6407108" y="8307096"/>
                <a:ext cx="1050548" cy="238527"/>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新井　茂登子</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52" name="テキスト ボックス 51">
                <a:extLst>
                  <a:ext uri="{FF2B5EF4-FFF2-40B4-BE49-F238E27FC236}">
                    <a16:creationId xmlns:a16="http://schemas.microsoft.com/office/drawing/2014/main" id="{F36C6E1D-A25F-CA0E-A8AB-A373AB6B651F}"/>
                  </a:ext>
                </a:extLst>
              </p:cNvPr>
              <p:cNvSpPr txBox="1">
                <a:spLocks/>
              </p:cNvSpPr>
              <p:nvPr/>
            </p:nvSpPr>
            <p:spPr>
              <a:xfrm>
                <a:off x="5206202" y="8462354"/>
                <a:ext cx="2208431" cy="677108"/>
              </a:xfrm>
              <a:prstGeom prst="rect">
                <a:avLst/>
              </a:prstGeom>
              <a:noFill/>
            </p:spPr>
            <p:txBody>
              <a:bodyPr wrap="square">
                <a:spAutoFit/>
              </a:bodyPr>
              <a:lstStyle/>
              <a:p>
                <a:r>
                  <a:rPr lang="ja-JP" altLang="en-US" sz="950" dirty="0">
                    <a:solidFill>
                      <a:srgbClr val="000000"/>
                    </a:solidFill>
                    <a:latin typeface="BIZ UDゴシック" panose="020B0400000000000000" pitchFamily="49" charset="-128"/>
                    <a:ea typeface="BIZ UDゴシック" panose="020B0400000000000000" pitchFamily="49" charset="-128"/>
                  </a:rPr>
                  <a:t>今年度も資質向上に向けた研修を実施するとともに、多様化している小児訪問看護の適正利用推進にも取り組みたいと思います。</a:t>
                </a:r>
                <a:endParaRPr lang="ja-JP" altLang="en-US" sz="950" dirty="0">
                  <a:solidFill>
                    <a:prstClr val="black"/>
                  </a:solidFill>
                  <a:latin typeface="BIZ UDゴシック" panose="020B0400000000000000" pitchFamily="49" charset="-128"/>
                  <a:ea typeface="BIZ UDゴシック" panose="020B0400000000000000" pitchFamily="49" charset="-128"/>
                </a:endParaRPr>
              </a:p>
            </p:txBody>
          </p:sp>
        </p:grpSp>
      </p:grpSp>
      <p:pic>
        <p:nvPicPr>
          <p:cNvPr id="83" name="図 82">
            <a:extLst>
              <a:ext uri="{FF2B5EF4-FFF2-40B4-BE49-F238E27FC236}">
                <a16:creationId xmlns:a16="http://schemas.microsoft.com/office/drawing/2014/main" id="{3EE6343E-9AB8-AAF6-53F6-F2A6CEC51767}"/>
              </a:ext>
            </a:extLst>
          </p:cNvPr>
          <p:cNvPicPr>
            <a:picLocks noChangeAspect="1"/>
          </p:cNvPicPr>
          <p:nvPr/>
        </p:nvPicPr>
        <p:blipFill>
          <a:blip r:embed="rId11"/>
          <a:stretch>
            <a:fillRect/>
          </a:stretch>
        </p:blipFill>
        <p:spPr>
          <a:xfrm>
            <a:off x="278124" y="10200357"/>
            <a:ext cx="156561" cy="240772"/>
          </a:xfrm>
          <a:prstGeom prst="rect">
            <a:avLst/>
          </a:prstGeom>
        </p:spPr>
      </p:pic>
    </p:spTree>
    <p:extLst>
      <p:ext uri="{BB962C8B-B14F-4D97-AF65-F5344CB8AC3E}">
        <p14:creationId xmlns:p14="http://schemas.microsoft.com/office/powerpoint/2010/main" val="158985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F4FBC53-DE58-6142-34C1-A55DEA5789A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50608" y="-7144"/>
            <a:ext cx="7665181" cy="10907713"/>
          </a:xfrm>
          <a:prstGeom prst="rect">
            <a:avLst/>
          </a:prstGeom>
        </p:spPr>
      </p:pic>
      <p:pic>
        <p:nvPicPr>
          <p:cNvPr id="5" name="図 4">
            <a:extLst>
              <a:ext uri="{FF2B5EF4-FFF2-40B4-BE49-F238E27FC236}">
                <a16:creationId xmlns:a16="http://schemas.microsoft.com/office/drawing/2014/main" id="{28CBA83D-C2DB-6CA8-5F89-31EB9DCE2F2D}"/>
              </a:ext>
            </a:extLst>
          </p:cNvPr>
          <p:cNvPicPr>
            <a:picLocks noChangeAspect="1"/>
          </p:cNvPicPr>
          <p:nvPr/>
        </p:nvPicPr>
        <p:blipFill>
          <a:blip r:embed="rId4"/>
          <a:stretch>
            <a:fillRect/>
          </a:stretch>
        </p:blipFill>
        <p:spPr>
          <a:xfrm>
            <a:off x="312213" y="5732250"/>
            <a:ext cx="7057263" cy="4539299"/>
          </a:xfrm>
          <a:prstGeom prst="rect">
            <a:avLst/>
          </a:prstGeom>
        </p:spPr>
      </p:pic>
      <p:sp>
        <p:nvSpPr>
          <p:cNvPr id="6" name="四角形: 対角を丸める 30">
            <a:extLst>
              <a:ext uri="{FF2B5EF4-FFF2-40B4-BE49-F238E27FC236}">
                <a16:creationId xmlns:a16="http://schemas.microsoft.com/office/drawing/2014/main" id="{C935E5F8-55EC-A0C4-C584-9BD080591A2E}"/>
              </a:ext>
            </a:extLst>
          </p:cNvPr>
          <p:cNvSpPr/>
          <p:nvPr/>
        </p:nvSpPr>
        <p:spPr>
          <a:xfrm>
            <a:off x="342594" y="471608"/>
            <a:ext cx="6987515" cy="5297954"/>
          </a:xfrm>
          <a:custGeom>
            <a:avLst/>
            <a:gdLst>
              <a:gd name="connsiteX0" fmla="*/ 974042 w 6977990"/>
              <a:gd name="connsiteY0" fmla="*/ 0 h 5844136"/>
              <a:gd name="connsiteX1" fmla="*/ 6977990 w 6977990"/>
              <a:gd name="connsiteY1" fmla="*/ 0 h 5844136"/>
              <a:gd name="connsiteX2" fmla="*/ 6977990 w 6977990"/>
              <a:gd name="connsiteY2" fmla="*/ 0 h 5844136"/>
              <a:gd name="connsiteX3" fmla="*/ 6977990 w 6977990"/>
              <a:gd name="connsiteY3" fmla="*/ 4870094 h 5844136"/>
              <a:gd name="connsiteX4" fmla="*/ 6003948 w 6977990"/>
              <a:gd name="connsiteY4" fmla="*/ 5844136 h 5844136"/>
              <a:gd name="connsiteX5" fmla="*/ 0 w 6977990"/>
              <a:gd name="connsiteY5" fmla="*/ 5844136 h 5844136"/>
              <a:gd name="connsiteX6" fmla="*/ 0 w 6977990"/>
              <a:gd name="connsiteY6" fmla="*/ 5844136 h 5844136"/>
              <a:gd name="connsiteX7" fmla="*/ 0 w 6977990"/>
              <a:gd name="connsiteY7" fmla="*/ 974042 h 5844136"/>
              <a:gd name="connsiteX8" fmla="*/ 974042 w 6977990"/>
              <a:gd name="connsiteY8" fmla="*/ 0 h 5844136"/>
              <a:gd name="connsiteX0" fmla="*/ 993092 w 6997040"/>
              <a:gd name="connsiteY0" fmla="*/ 6867 h 5851003"/>
              <a:gd name="connsiteX1" fmla="*/ 6997040 w 6997040"/>
              <a:gd name="connsiteY1" fmla="*/ 6867 h 5851003"/>
              <a:gd name="connsiteX2" fmla="*/ 6997040 w 6997040"/>
              <a:gd name="connsiteY2" fmla="*/ 6867 h 5851003"/>
              <a:gd name="connsiteX3" fmla="*/ 6997040 w 6997040"/>
              <a:gd name="connsiteY3" fmla="*/ 4876961 h 5851003"/>
              <a:gd name="connsiteX4" fmla="*/ 6022998 w 6997040"/>
              <a:gd name="connsiteY4" fmla="*/ 5851003 h 5851003"/>
              <a:gd name="connsiteX5" fmla="*/ 19050 w 6997040"/>
              <a:gd name="connsiteY5" fmla="*/ 5851003 h 5851003"/>
              <a:gd name="connsiteX6" fmla="*/ 19050 w 6997040"/>
              <a:gd name="connsiteY6" fmla="*/ 5851003 h 5851003"/>
              <a:gd name="connsiteX7" fmla="*/ 0 w 6997040"/>
              <a:gd name="connsiteY7" fmla="*/ 447509 h 5851003"/>
              <a:gd name="connsiteX8" fmla="*/ 993092 w 6997040"/>
              <a:gd name="connsiteY8" fmla="*/ 6867 h 5851003"/>
              <a:gd name="connsiteX0" fmla="*/ 993092 w 6997040"/>
              <a:gd name="connsiteY0" fmla="*/ 6867 h 5851003"/>
              <a:gd name="connsiteX1" fmla="*/ 6997040 w 6997040"/>
              <a:gd name="connsiteY1" fmla="*/ 6867 h 5851003"/>
              <a:gd name="connsiteX2" fmla="*/ 6997040 w 6997040"/>
              <a:gd name="connsiteY2" fmla="*/ 6867 h 5851003"/>
              <a:gd name="connsiteX3" fmla="*/ 6997040 w 6997040"/>
              <a:gd name="connsiteY3" fmla="*/ 5305586 h 5851003"/>
              <a:gd name="connsiteX4" fmla="*/ 6022998 w 6997040"/>
              <a:gd name="connsiteY4" fmla="*/ 5851003 h 5851003"/>
              <a:gd name="connsiteX5" fmla="*/ 19050 w 6997040"/>
              <a:gd name="connsiteY5" fmla="*/ 5851003 h 5851003"/>
              <a:gd name="connsiteX6" fmla="*/ 19050 w 6997040"/>
              <a:gd name="connsiteY6" fmla="*/ 5851003 h 5851003"/>
              <a:gd name="connsiteX7" fmla="*/ 0 w 6997040"/>
              <a:gd name="connsiteY7" fmla="*/ 447509 h 5851003"/>
              <a:gd name="connsiteX8" fmla="*/ 993092 w 6997040"/>
              <a:gd name="connsiteY8" fmla="*/ 6867 h 5851003"/>
              <a:gd name="connsiteX0" fmla="*/ 993092 w 6997040"/>
              <a:gd name="connsiteY0" fmla="*/ 6867 h 5858358"/>
              <a:gd name="connsiteX1" fmla="*/ 6997040 w 6997040"/>
              <a:gd name="connsiteY1" fmla="*/ 6867 h 5858358"/>
              <a:gd name="connsiteX2" fmla="*/ 6997040 w 6997040"/>
              <a:gd name="connsiteY2" fmla="*/ 6867 h 5858358"/>
              <a:gd name="connsiteX3" fmla="*/ 6997040 w 6997040"/>
              <a:gd name="connsiteY3" fmla="*/ 5413112 h 5858358"/>
              <a:gd name="connsiteX4" fmla="*/ 6022998 w 6997040"/>
              <a:gd name="connsiteY4" fmla="*/ 5851003 h 5858358"/>
              <a:gd name="connsiteX5" fmla="*/ 19050 w 6997040"/>
              <a:gd name="connsiteY5" fmla="*/ 5851003 h 5858358"/>
              <a:gd name="connsiteX6" fmla="*/ 19050 w 6997040"/>
              <a:gd name="connsiteY6" fmla="*/ 5851003 h 5858358"/>
              <a:gd name="connsiteX7" fmla="*/ 0 w 6997040"/>
              <a:gd name="connsiteY7" fmla="*/ 447509 h 5858358"/>
              <a:gd name="connsiteX8" fmla="*/ 993092 w 6997040"/>
              <a:gd name="connsiteY8" fmla="*/ 6867 h 585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040" h="5858358">
                <a:moveTo>
                  <a:pt x="993092" y="6867"/>
                </a:moveTo>
                <a:lnTo>
                  <a:pt x="6997040" y="6867"/>
                </a:lnTo>
                <a:lnTo>
                  <a:pt x="6997040" y="6867"/>
                </a:lnTo>
                <a:lnTo>
                  <a:pt x="6997040" y="5413112"/>
                </a:lnTo>
                <a:cubicBezTo>
                  <a:pt x="6997040" y="5951061"/>
                  <a:pt x="6560947" y="5851003"/>
                  <a:pt x="6022998" y="5851003"/>
                </a:cubicBezTo>
                <a:lnTo>
                  <a:pt x="19050" y="5851003"/>
                </a:lnTo>
                <a:lnTo>
                  <a:pt x="19050" y="5851003"/>
                </a:lnTo>
                <a:cubicBezTo>
                  <a:pt x="19050" y="4227638"/>
                  <a:pt x="0" y="2070874"/>
                  <a:pt x="0" y="447509"/>
                </a:cubicBezTo>
                <a:cubicBezTo>
                  <a:pt x="0" y="-90440"/>
                  <a:pt x="455143" y="6867"/>
                  <a:pt x="993092" y="6867"/>
                </a:cubicBezTo>
                <a:close/>
              </a:path>
            </a:pathLst>
          </a:custGeom>
          <a:solidFill>
            <a:schemeClr val="bg1"/>
          </a:solidFill>
          <a:ln w="19050">
            <a:solidFill>
              <a:schemeClr val="accent6">
                <a:lumMod val="90000"/>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この度は優秀演題に選ばれ、とても嬉しく思います。ポータブルエコーを使った心不全管理の検証が形になり、多くを学ぶ機会になりました。支えて下さった皆様に心より感謝しています。今回の成果を励みに、ポータブルエコーを幅広く活用できるよう研鑽を積んでいきたいと思います。</a:t>
            </a:r>
            <a:endParaRPr kumimoji="1" lang="ja-JP" altLang="en-US" dirty="0">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6761C0A9-6EA9-F55A-6DCD-1FB4BA4DD79C}"/>
              </a:ext>
            </a:extLst>
          </p:cNvPr>
          <p:cNvPicPr>
            <a:picLocks noChangeAspect="1"/>
          </p:cNvPicPr>
          <p:nvPr/>
        </p:nvPicPr>
        <p:blipFill>
          <a:blip r:embed="rId5"/>
          <a:stretch>
            <a:fillRect/>
          </a:stretch>
        </p:blipFill>
        <p:spPr>
          <a:xfrm>
            <a:off x="463776" y="521537"/>
            <a:ext cx="3895767" cy="407761"/>
          </a:xfrm>
          <a:prstGeom prst="rect">
            <a:avLst/>
          </a:prstGeom>
        </p:spPr>
      </p:pic>
      <p:sp>
        <p:nvSpPr>
          <p:cNvPr id="8" name="テキスト ボックス 7">
            <a:extLst>
              <a:ext uri="{FF2B5EF4-FFF2-40B4-BE49-F238E27FC236}">
                <a16:creationId xmlns:a16="http://schemas.microsoft.com/office/drawing/2014/main" id="{6642BE2A-9365-F801-9E7E-7B1ECFB27A5F}"/>
              </a:ext>
            </a:extLst>
          </p:cNvPr>
          <p:cNvSpPr txBox="1"/>
          <p:nvPr/>
        </p:nvSpPr>
        <p:spPr>
          <a:xfrm>
            <a:off x="567301" y="568816"/>
            <a:ext cx="3737745" cy="276999"/>
          </a:xfrm>
          <a:prstGeom prst="rect">
            <a:avLst/>
          </a:prstGeom>
          <a:noFill/>
        </p:spPr>
        <p:txBody>
          <a:bodyPr wrap="square">
            <a:spAutoFit/>
          </a:bodyPr>
          <a:lstStyle/>
          <a:p>
            <a:r>
              <a:rPr lang="ja-JP" altLang="en-US"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第７回</a:t>
            </a:r>
            <a:r>
              <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学術</a:t>
            </a:r>
            <a:r>
              <a:rPr lang="ja-JP" altLang="en-US"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集会～みんなで共有しよう！ケアの実際～</a:t>
            </a:r>
            <a:endParaRPr lang="ja-JP" altLang="en-US" sz="1200" dirty="0"/>
          </a:p>
        </p:txBody>
      </p:sp>
      <p:sp>
        <p:nvSpPr>
          <p:cNvPr id="9" name="四角形: 角を丸くする 8">
            <a:extLst>
              <a:ext uri="{FF2B5EF4-FFF2-40B4-BE49-F238E27FC236}">
                <a16:creationId xmlns:a16="http://schemas.microsoft.com/office/drawing/2014/main" id="{17D54214-205D-A7C7-9B28-367947194F4A}"/>
              </a:ext>
            </a:extLst>
          </p:cNvPr>
          <p:cNvSpPr/>
          <p:nvPr/>
        </p:nvSpPr>
        <p:spPr>
          <a:xfrm>
            <a:off x="463195" y="934019"/>
            <a:ext cx="6205255" cy="946048"/>
          </a:xfrm>
          <a:prstGeom prst="roundRect">
            <a:avLst/>
          </a:prstGeom>
          <a:solidFill>
            <a:srgbClr val="FFFFEA"/>
          </a:solidFill>
          <a:ln w="19050">
            <a:solidFill>
              <a:schemeClr val="accent5">
                <a:lumMod val="90000"/>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5">
                  <a:lumMod val="90000"/>
                </a:schemeClr>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3B7DA23E-E120-AE22-0397-72198CBCCF7B}"/>
              </a:ext>
            </a:extLst>
          </p:cNvPr>
          <p:cNvSpPr txBox="1"/>
          <p:nvPr/>
        </p:nvSpPr>
        <p:spPr>
          <a:xfrm>
            <a:off x="560952" y="1923071"/>
            <a:ext cx="6708321" cy="1366656"/>
          </a:xfrm>
          <a:prstGeom prst="rect">
            <a:avLst/>
          </a:prstGeom>
          <a:noFill/>
        </p:spPr>
        <p:txBody>
          <a:bodyPr wrap="square">
            <a:spAutoFit/>
          </a:bodyPr>
          <a:lstStyle/>
          <a:p>
            <a:pPr algn="just">
              <a:lnSpc>
                <a:spcPts val="1200"/>
              </a:lnSpc>
            </a:pPr>
            <a:endParaRPr lang="en-US"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300"/>
              </a:lnSpc>
            </a:pPr>
            <a:r>
              <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「“学術”という言葉にとらわれず、利用者との向き合い方や心遣いを振り返りながら伝えれば大丈夫だと思いました」</a:t>
            </a:r>
            <a:endPar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300"/>
              </a:lnSpc>
              <a:buNone/>
            </a:pP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「緊張したけれど、終わってみると楽しかったですよ」</a:t>
            </a:r>
          </a:p>
          <a:p>
            <a:pPr algn="just">
              <a:lnSpc>
                <a:spcPts val="1300"/>
              </a:lnSpc>
              <a:buNone/>
            </a:pP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「事例についてじっくり考える良い機会になります」</a:t>
            </a:r>
          </a:p>
          <a:p>
            <a:pPr algn="just">
              <a:lnSpc>
                <a:spcPts val="1300"/>
              </a:lnSpc>
              <a:buNone/>
            </a:pP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「自分のケアを振り返り、本当にやりたいことが見えてくるかもしれません」</a:t>
            </a:r>
          </a:p>
          <a:p>
            <a:pPr algn="just">
              <a:lnSpc>
                <a:spcPts val="1300"/>
              </a:lnSpc>
              <a:buNone/>
            </a:pP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「職場の一体感を感じ、改めてこの職場で良かったと思えました」</a:t>
            </a:r>
          </a:p>
          <a:p>
            <a:pPr algn="just">
              <a:lnSpc>
                <a:spcPts val="1300"/>
              </a:lnSpc>
            </a:pP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「隣の演者の方と話して、看護に真剣に向き合う仲間がこんなにいるのだと嬉しくなりました」</a:t>
            </a:r>
            <a:endPar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200"/>
              </a:lnSpc>
            </a:pPr>
            <a:endPar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2BFA7ABF-C7EF-1B46-3AE6-5B59508F6C37}"/>
              </a:ext>
            </a:extLst>
          </p:cNvPr>
          <p:cNvSpPr/>
          <p:nvPr/>
        </p:nvSpPr>
        <p:spPr>
          <a:xfrm>
            <a:off x="626653" y="4249892"/>
            <a:ext cx="6448363" cy="1184936"/>
          </a:xfrm>
          <a:prstGeom prst="roundRect">
            <a:avLst/>
          </a:prstGeom>
          <a:solidFill>
            <a:srgbClr val="CCFFFF"/>
          </a:solidFill>
          <a:ln w="19050">
            <a:solidFill>
              <a:schemeClr val="accent5">
                <a:lumMod val="90000"/>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5">
                  <a:lumMod val="90000"/>
                </a:schemeClr>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76DC9D2A-B9A0-C7E9-5211-A88FC4891693}"/>
              </a:ext>
            </a:extLst>
          </p:cNvPr>
          <p:cNvSpPr txBox="1"/>
          <p:nvPr/>
        </p:nvSpPr>
        <p:spPr>
          <a:xfrm>
            <a:off x="567301" y="3143219"/>
            <a:ext cx="6550890" cy="1123000"/>
          </a:xfrm>
          <a:prstGeom prst="rect">
            <a:avLst/>
          </a:prstGeom>
          <a:noFill/>
        </p:spPr>
        <p:txBody>
          <a:bodyPr wrap="square">
            <a:spAutoFit/>
          </a:bodyPr>
          <a:lstStyle/>
          <a:p>
            <a:pPr algn="just">
              <a:lnSpc>
                <a:spcPts val="1700"/>
              </a:lnSpc>
              <a:buNone/>
            </a:pPr>
            <a:endPar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300"/>
              </a:lnSpc>
              <a:buNone/>
            </a:pP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「これまでにない症例（エコー）があり、訪問看護の発展を感じました。</a:t>
            </a:r>
            <a:endPar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300"/>
              </a:lnSpc>
              <a:buNone/>
            </a:pP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「各ステーションの頑張りが伝わりとても刺激を受けました。</a:t>
            </a:r>
            <a:endPar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300"/>
              </a:lnSpc>
            </a:pPr>
            <a:r>
              <a:rPr lang="ja-JP" altLang="en-US" sz="95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演題が多く時間が足りないくらいで、もっと聞きたいと思いました」</a:t>
            </a:r>
            <a:endPar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300"/>
              </a:lnSpc>
            </a:pPr>
            <a:r>
              <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「利用者のために何ができるかを第一に考え、全力でサポートしている姿勢が伝わりました。</a:t>
            </a:r>
            <a:endParaRPr lang="en-US"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300"/>
              </a:lnSpc>
            </a:pPr>
            <a:r>
              <a:rPr lang="ja-JP" altLang="en-US" sz="95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改めてこの仕事をしていて良かったと感じられる幸せな時間でした」</a:t>
            </a:r>
          </a:p>
        </p:txBody>
      </p:sp>
      <p:sp>
        <p:nvSpPr>
          <p:cNvPr id="13" name="テキスト ボックス 12">
            <a:extLst>
              <a:ext uri="{FF2B5EF4-FFF2-40B4-BE49-F238E27FC236}">
                <a16:creationId xmlns:a16="http://schemas.microsoft.com/office/drawing/2014/main" id="{13C141B2-F839-1309-93EE-C52B77316FB6}"/>
              </a:ext>
            </a:extLst>
          </p:cNvPr>
          <p:cNvSpPr txBox="1"/>
          <p:nvPr/>
        </p:nvSpPr>
        <p:spPr>
          <a:xfrm>
            <a:off x="3414133" y="5880578"/>
            <a:ext cx="3847406" cy="238527"/>
          </a:xfrm>
          <a:prstGeom prst="rect">
            <a:avLst/>
          </a:prstGeom>
          <a:noFill/>
        </p:spPr>
        <p:txBody>
          <a:bodyPr wrap="square">
            <a:spAutoFit/>
          </a:bodyPr>
          <a:lstStyle/>
          <a:p>
            <a:r>
              <a:rPr lang="en-US" altLang="ja-JP" sz="950" b="0" i="0" u="none" strike="noStrike" dirty="0">
                <a:effectLst/>
                <a:latin typeface="BIZ UDゴシック" panose="020B0400000000000000" pitchFamily="49" charset="-128"/>
                <a:ea typeface="BIZ UDゴシック" panose="020B0400000000000000" pitchFamily="49" charset="-128"/>
              </a:rPr>
              <a:t>2025</a:t>
            </a:r>
            <a:r>
              <a:rPr lang="ja-JP" altLang="en-US" sz="950" dirty="0">
                <a:latin typeface="BIZ UDゴシック" panose="020B0400000000000000" pitchFamily="49" charset="-128"/>
                <a:ea typeface="BIZ UDゴシック" panose="020B0400000000000000" pitchFamily="49" charset="-128"/>
              </a:rPr>
              <a:t>年</a:t>
            </a:r>
            <a:r>
              <a:rPr lang="en-US" altLang="ja-JP" sz="950" b="0" i="0" u="none" strike="noStrike" dirty="0">
                <a:effectLst/>
                <a:latin typeface="BIZ UDゴシック" panose="020B0400000000000000" pitchFamily="49" charset="-128"/>
                <a:ea typeface="BIZ UDゴシック" panose="020B0400000000000000" pitchFamily="49" charset="-128"/>
              </a:rPr>
              <a:t>11</a:t>
            </a:r>
            <a:r>
              <a:rPr lang="ja-JP" altLang="en-US" sz="950" b="0" i="0" u="none" strike="noStrike" dirty="0">
                <a:effectLst/>
                <a:latin typeface="BIZ UDゴシック" panose="020B0400000000000000" pitchFamily="49" charset="-128"/>
                <a:ea typeface="BIZ UDゴシック" panose="020B0400000000000000" pitchFamily="49" charset="-128"/>
              </a:rPr>
              <a:t>月</a:t>
            </a:r>
            <a:r>
              <a:rPr lang="en-US" altLang="ja-JP" sz="950" b="0" i="0" u="none" strike="noStrike" dirty="0">
                <a:effectLst/>
                <a:latin typeface="BIZ UDゴシック" panose="020B0400000000000000" pitchFamily="49" charset="-128"/>
                <a:ea typeface="BIZ UDゴシック" panose="020B0400000000000000" pitchFamily="49" charset="-128"/>
              </a:rPr>
              <a:t>22</a:t>
            </a:r>
            <a:r>
              <a:rPr lang="ja-JP" altLang="en-US" sz="950" b="0" i="0" u="none" strike="noStrike" dirty="0">
                <a:effectLst/>
                <a:latin typeface="BIZ UDゴシック" panose="020B0400000000000000" pitchFamily="49" charset="-128"/>
                <a:ea typeface="BIZ UDゴシック" panose="020B0400000000000000" pitchFamily="49" charset="-128"/>
              </a:rPr>
              <a:t>日（土）</a:t>
            </a:r>
            <a:r>
              <a:rPr lang="en-US" altLang="ja-JP" sz="950" dirty="0">
                <a:latin typeface="BIZ UDゴシック" panose="020B0400000000000000" pitchFamily="49" charset="-128"/>
                <a:ea typeface="BIZ UDゴシック" panose="020B0400000000000000" pitchFamily="49" charset="-128"/>
              </a:rPr>
              <a:t>14</a:t>
            </a:r>
            <a:r>
              <a:rPr lang="ja-JP" altLang="en-US" sz="950" dirty="0">
                <a:latin typeface="BIZ UDゴシック" panose="020B0400000000000000" pitchFamily="49" charset="-128"/>
                <a:ea typeface="BIZ UDゴシック" panose="020B0400000000000000" pitchFamily="49" charset="-128"/>
              </a:rPr>
              <a:t>：</a:t>
            </a:r>
            <a:r>
              <a:rPr lang="en-US" altLang="ja-JP" sz="950" dirty="0">
                <a:latin typeface="BIZ UDゴシック" panose="020B0400000000000000" pitchFamily="49" charset="-128"/>
                <a:ea typeface="BIZ UDゴシック" panose="020B0400000000000000" pitchFamily="49" charset="-128"/>
              </a:rPr>
              <a:t>00</a:t>
            </a:r>
            <a:r>
              <a:rPr lang="ja-JP" altLang="en-US" sz="950" dirty="0">
                <a:latin typeface="BIZ UDゴシック" panose="020B0400000000000000" pitchFamily="49" charset="-128"/>
                <a:ea typeface="BIZ UDゴシック" panose="020B0400000000000000" pitchFamily="49" charset="-128"/>
              </a:rPr>
              <a:t>～</a:t>
            </a:r>
            <a:r>
              <a:rPr lang="en-US" altLang="ja-JP" sz="950" dirty="0">
                <a:latin typeface="BIZ UDゴシック" panose="020B0400000000000000" pitchFamily="49" charset="-128"/>
                <a:ea typeface="BIZ UDゴシック" panose="020B0400000000000000" pitchFamily="49" charset="-128"/>
              </a:rPr>
              <a:t>17</a:t>
            </a:r>
            <a:r>
              <a:rPr lang="ja-JP" altLang="en-US" sz="950" dirty="0">
                <a:latin typeface="BIZ UDゴシック" panose="020B0400000000000000" pitchFamily="49" charset="-128"/>
                <a:ea typeface="BIZ UDゴシック" panose="020B0400000000000000" pitchFamily="49" charset="-128"/>
              </a:rPr>
              <a:t>：</a:t>
            </a:r>
            <a:r>
              <a:rPr lang="en-US" altLang="ja-JP" sz="950" dirty="0">
                <a:latin typeface="BIZ UDゴシック" panose="020B0400000000000000" pitchFamily="49" charset="-128"/>
                <a:ea typeface="BIZ UDゴシック" panose="020B0400000000000000" pitchFamily="49" charset="-128"/>
              </a:rPr>
              <a:t>00</a:t>
            </a:r>
            <a:r>
              <a:rPr lang="ja-JP" altLang="en-US" sz="950" dirty="0">
                <a:latin typeface="BIZ UDゴシック" panose="020B0400000000000000" pitchFamily="49" charset="-128"/>
                <a:ea typeface="BIZ UDゴシック" panose="020B0400000000000000" pitchFamily="49" charset="-128"/>
              </a:rPr>
              <a:t>　大阪府医師会館２Ｆホール</a:t>
            </a:r>
          </a:p>
        </p:txBody>
      </p:sp>
      <p:sp>
        <p:nvSpPr>
          <p:cNvPr id="14" name="テキスト ボックス 13">
            <a:extLst>
              <a:ext uri="{FF2B5EF4-FFF2-40B4-BE49-F238E27FC236}">
                <a16:creationId xmlns:a16="http://schemas.microsoft.com/office/drawing/2014/main" id="{D81F8453-A269-B3B5-F0A1-F680185CCE58}"/>
              </a:ext>
            </a:extLst>
          </p:cNvPr>
          <p:cNvSpPr txBox="1"/>
          <p:nvPr/>
        </p:nvSpPr>
        <p:spPr>
          <a:xfrm>
            <a:off x="607041" y="7465507"/>
            <a:ext cx="6604974" cy="1068498"/>
          </a:xfrm>
          <a:prstGeom prst="rect">
            <a:avLst/>
          </a:prstGeom>
          <a:noFill/>
        </p:spPr>
        <p:txBody>
          <a:bodyPr wrap="square">
            <a:spAutoFit/>
          </a:bodyPr>
          <a:lstStyle/>
          <a:p>
            <a:pPr>
              <a:lnSpc>
                <a:spcPts val="1300"/>
              </a:lnSpc>
            </a:pPr>
            <a:r>
              <a:rPr lang="ja-JP" altLang="en-US" sz="900" dirty="0">
                <a:latin typeface="BIZ UDゴシック" panose="020B0400000000000000" pitchFamily="49" charset="-128"/>
                <a:ea typeface="BIZ UDゴシック" panose="020B0400000000000000" pitchFamily="49" charset="-128"/>
              </a:rPr>
              <a:t>大阪府訪問看護シンポジウム（医師会・看護協会・ステーション協会 共催）をハイブリッド開催いたしました。</a:t>
            </a:r>
            <a:endParaRPr lang="en-US" altLang="ja-JP" sz="900" dirty="0">
              <a:latin typeface="BIZ UDゴシック" panose="020B0400000000000000" pitchFamily="49" charset="-128"/>
              <a:ea typeface="BIZ UDゴシック" panose="020B0400000000000000" pitchFamily="49" charset="-128"/>
            </a:endParaRPr>
          </a:p>
          <a:p>
            <a:pPr>
              <a:lnSpc>
                <a:spcPts val="1300"/>
              </a:lnSpc>
            </a:pPr>
            <a:r>
              <a:rPr lang="ja-JP" altLang="en-US" sz="900" dirty="0">
                <a:latin typeface="BIZ UDゴシック" panose="020B0400000000000000" pitchFamily="49" charset="-128"/>
                <a:ea typeface="BIZ UDゴシック" panose="020B0400000000000000" pitchFamily="49" charset="-128"/>
              </a:rPr>
              <a:t>基調講演では、副会長の宮川松剛氏（医師会）が座長を務め、関西医科大学看護部看護学研究科教授の三木明子氏を講師にお迎えしました。講演のテーマは「在宅現場におけるハラスメントへの予防と対応」であり、ハラスメントを取り巻く現状や司法の視点、行政などとの連携を踏まえた今後の課題について、具体的かつ示唆に富んだ内容が示されました。大阪府福祉部高齢介護室介護事業者課 川本康江氏からは、大阪府の取組み現状報告と相談窓口が開設されており、「抱え込まず相談してください」とのご案内がありました。</a:t>
            </a:r>
          </a:p>
        </p:txBody>
      </p:sp>
      <p:sp>
        <p:nvSpPr>
          <p:cNvPr id="15" name="テキスト ボックス 14">
            <a:extLst>
              <a:ext uri="{FF2B5EF4-FFF2-40B4-BE49-F238E27FC236}">
                <a16:creationId xmlns:a16="http://schemas.microsoft.com/office/drawing/2014/main" id="{210B078A-8818-F159-4808-37C38ACB0532}"/>
              </a:ext>
            </a:extLst>
          </p:cNvPr>
          <p:cNvSpPr txBox="1"/>
          <p:nvPr/>
        </p:nvSpPr>
        <p:spPr>
          <a:xfrm>
            <a:off x="598430" y="8472377"/>
            <a:ext cx="6224818" cy="1735347"/>
          </a:xfrm>
          <a:prstGeom prst="rect">
            <a:avLst/>
          </a:prstGeom>
          <a:noFill/>
        </p:spPr>
        <p:txBody>
          <a:bodyPr wrap="square">
            <a:spAutoFit/>
          </a:bodyPr>
          <a:lstStyle/>
          <a:p>
            <a:pPr>
              <a:lnSpc>
                <a:spcPts val="1300"/>
              </a:lnSpc>
            </a:pPr>
            <a:r>
              <a:rPr lang="ja-JP" altLang="en-US" sz="950" b="0" i="0" u="none" strike="noStrike" dirty="0">
                <a:effectLst/>
                <a:latin typeface="BIZ UDゴシック" panose="020B0400000000000000" pitchFamily="49" charset="-128"/>
                <a:ea typeface="BIZ UDゴシック" panose="020B0400000000000000" pitchFamily="49" charset="-128"/>
              </a:rPr>
              <a:t>第二部のシンポジウムは、座長を松井</a:t>
            </a:r>
            <a:r>
              <a:rPr lang="ja-JP" altLang="en-US" sz="950" dirty="0">
                <a:latin typeface="BIZ UDゴシック" panose="020B0400000000000000" pitchFamily="49" charset="-128"/>
                <a:ea typeface="BIZ UDゴシック" panose="020B0400000000000000" pitchFamily="49" charset="-128"/>
              </a:rPr>
              <a:t>由香里</a:t>
            </a:r>
            <a:r>
              <a:rPr lang="ja-JP" altLang="en-US" sz="950" b="0" i="0" u="none" strike="noStrike" dirty="0">
                <a:effectLst/>
                <a:latin typeface="BIZ UDゴシック" panose="020B0400000000000000" pitchFamily="49" charset="-128"/>
                <a:ea typeface="BIZ UDゴシック" panose="020B0400000000000000" pitchFamily="49" charset="-128"/>
              </a:rPr>
              <a:t>副会長と山口</a:t>
            </a:r>
            <a:r>
              <a:rPr lang="ja-JP" altLang="en-US" sz="950" dirty="0">
                <a:latin typeface="BIZ UDゴシック" panose="020B0400000000000000" pitchFamily="49" charset="-128"/>
                <a:ea typeface="BIZ UDゴシック" panose="020B0400000000000000" pitchFamily="49" charset="-128"/>
              </a:rPr>
              <a:t>世志子理事（</a:t>
            </a:r>
            <a:r>
              <a:rPr lang="ja-JP" altLang="en-US" sz="950" b="0" i="0" u="none" strike="noStrike" dirty="0">
                <a:effectLst/>
                <a:latin typeface="BIZ UDゴシック" panose="020B0400000000000000" pitchFamily="49" charset="-128"/>
                <a:ea typeface="BIZ UDゴシック" panose="020B0400000000000000" pitchFamily="49" charset="-128"/>
              </a:rPr>
              <a:t>看護協会）が務</a:t>
            </a:r>
            <a:r>
              <a:rPr lang="ja-JP" altLang="en-US" sz="950" dirty="0">
                <a:latin typeface="BIZ UDゴシック" panose="020B0400000000000000" pitchFamily="49" charset="-128"/>
                <a:ea typeface="BIZ UDゴシック" panose="020B0400000000000000" pitchFamily="49" charset="-128"/>
              </a:rPr>
              <a:t>め、</a:t>
            </a:r>
            <a:r>
              <a:rPr lang="ja-JP" altLang="en-US" sz="950" b="0" i="0" u="none" strike="noStrike" dirty="0">
                <a:effectLst/>
                <a:latin typeface="BIZ UDゴシック" panose="020B0400000000000000" pitchFamily="49" charset="-128"/>
                <a:ea typeface="BIZ UDゴシック" panose="020B0400000000000000" pitchFamily="49" charset="-128"/>
              </a:rPr>
              <a:t>各職種から訪問看護ステーション・といろ 荒牧鉄男氏、大阪介護福祉士会会長 淺野幸子氏、大阪府薬剤医師会理事 池内亜希氏、晴れる家大仙公園副施設長 大森陽介氏の</a:t>
            </a:r>
            <a:r>
              <a:rPr lang="en-US" altLang="ja-JP" sz="950" b="0" i="0" u="none" strike="noStrike" dirty="0">
                <a:effectLst/>
                <a:latin typeface="BIZ UDゴシック" panose="020B0400000000000000" pitchFamily="49" charset="-128"/>
                <a:ea typeface="BIZ UDゴシック" panose="020B0400000000000000" pitchFamily="49" charset="-128"/>
              </a:rPr>
              <a:t>4</a:t>
            </a:r>
            <a:r>
              <a:rPr lang="ja-JP" altLang="en-US" sz="950" b="0" i="0" u="none" strike="noStrike" dirty="0">
                <a:effectLst/>
                <a:latin typeface="BIZ UDゴシック" panose="020B0400000000000000" pitchFamily="49" charset="-128"/>
                <a:ea typeface="BIZ UDゴシック" panose="020B0400000000000000" pitchFamily="49" charset="-128"/>
              </a:rPr>
              <a:t>名が各々の専門職の立場から現状の実態と事業所の取り組みと直面した課題、</a:t>
            </a:r>
            <a:r>
              <a:rPr lang="ja-JP" altLang="en-US" sz="950" dirty="0">
                <a:latin typeface="BIZ UDゴシック" panose="020B0400000000000000" pitchFamily="49" charset="-128"/>
                <a:ea typeface="BIZ UDゴシック" panose="020B0400000000000000" pitchFamily="49" charset="-128"/>
              </a:rPr>
              <a:t>今後の展望などが報告されました。</a:t>
            </a:r>
            <a:r>
              <a:rPr lang="ja-JP" altLang="en-US" sz="950" b="0" i="0" u="none" strike="noStrike" dirty="0">
                <a:effectLst/>
                <a:latin typeface="BIZ UDゴシック" panose="020B0400000000000000" pitchFamily="49" charset="-128"/>
                <a:ea typeface="BIZ UDゴシック" panose="020B0400000000000000" pitchFamily="49" charset="-128"/>
              </a:rPr>
              <a:t>講師の三木教授からは、</a:t>
            </a:r>
            <a:r>
              <a:rPr lang="ja-JP" altLang="en-US" sz="950" dirty="0">
                <a:latin typeface="BIZ UDゴシック" panose="020B0400000000000000" pitchFamily="49" charset="-128"/>
                <a:ea typeface="BIZ UDゴシック" panose="020B0400000000000000" pitchFamily="49" charset="-128"/>
              </a:rPr>
              <a:t>「ハラスメントとは特別な場面だけで起こるものではなく、日常の言葉づかいや接し方の積み重ねによって誰にでも起こり得る問題である」</a:t>
            </a:r>
            <a:r>
              <a:rPr lang="ja-JP" altLang="en-US" sz="950" b="0" i="0" u="none" strike="noStrike" dirty="0">
                <a:effectLst/>
                <a:latin typeface="BIZ UDゴシック" panose="020B0400000000000000" pitchFamily="49" charset="-128"/>
                <a:ea typeface="BIZ UDゴシック" panose="020B0400000000000000" pitchFamily="49" charset="-128"/>
              </a:rPr>
              <a:t>こと、そして“言った側に悪気がなくても相手が傷つけばハラスメントになり得る”という点を丁寧に説明していただきました。また、利用者様やご家族、地域との関わりの中でも同様のリスクがあるため、状況を正しく理解し、早い段階で相談できる職場体制が重要であることも学びました。最後に、互いを尊重し安心して働ける環境は、結果として質の高いケアの提供につながるという言葉が印象的でした。今回の研修で得た気づきを大切にし、今後の職場づくりや利用者様との関係づくりに活かしていければと思います。</a:t>
            </a:r>
            <a:endParaRPr lang="ja-JP" altLang="en-US" sz="950" dirty="0">
              <a:latin typeface="BIZ UDゴシック" panose="020B0400000000000000" pitchFamily="49" charset="-128"/>
              <a:ea typeface="BIZ UDゴシック" panose="020B0400000000000000" pitchFamily="49" charset="-128"/>
            </a:endParaRPr>
          </a:p>
        </p:txBody>
      </p:sp>
      <p:pic>
        <p:nvPicPr>
          <p:cNvPr id="16" name="図 15">
            <a:extLst>
              <a:ext uri="{FF2B5EF4-FFF2-40B4-BE49-F238E27FC236}">
                <a16:creationId xmlns:a16="http://schemas.microsoft.com/office/drawing/2014/main" id="{FDEEEA28-2CBE-0582-9016-DD0C71410034}"/>
              </a:ext>
            </a:extLst>
          </p:cNvPr>
          <p:cNvPicPr>
            <a:picLocks noChangeAspect="1"/>
          </p:cNvPicPr>
          <p:nvPr/>
        </p:nvPicPr>
        <p:blipFill>
          <a:blip r:embed="rId6">
            <a:extLst>
              <a:ext uri="{28A0092B-C50C-407E-A947-70E740481C1C}">
                <a14:useLocalDpi xmlns:a14="http://schemas.microsoft.com/office/drawing/2010/main" val="0"/>
              </a:ext>
            </a:extLst>
          </a:blip>
          <a:srcRect l="9551" t="22574" r="13756" b="8315"/>
          <a:stretch>
            <a:fillRect/>
          </a:stretch>
        </p:blipFill>
        <p:spPr>
          <a:xfrm>
            <a:off x="607041" y="967112"/>
            <a:ext cx="1293005" cy="873875"/>
          </a:xfrm>
          <a:prstGeom prst="rect">
            <a:avLst/>
          </a:prstGeom>
          <a:ln>
            <a:solidFill>
              <a:schemeClr val="bg1">
                <a:lumMod val="85000"/>
              </a:schemeClr>
            </a:solidFill>
          </a:ln>
        </p:spPr>
      </p:pic>
      <p:sp>
        <p:nvSpPr>
          <p:cNvPr id="17" name="テキスト ボックス 16">
            <a:extLst>
              <a:ext uri="{FF2B5EF4-FFF2-40B4-BE49-F238E27FC236}">
                <a16:creationId xmlns:a16="http://schemas.microsoft.com/office/drawing/2014/main" id="{D3A94054-29D5-341C-C7D7-52BCAF7A77D1}"/>
              </a:ext>
            </a:extLst>
          </p:cNvPr>
          <p:cNvSpPr txBox="1"/>
          <p:nvPr/>
        </p:nvSpPr>
        <p:spPr>
          <a:xfrm>
            <a:off x="2440853" y="6093507"/>
            <a:ext cx="5154528" cy="392415"/>
          </a:xfrm>
          <a:prstGeom prst="rect">
            <a:avLst/>
          </a:prstGeom>
          <a:noFill/>
        </p:spPr>
        <p:txBody>
          <a:bodyPr wrap="square">
            <a:spAutoFit/>
          </a:bodyPr>
          <a:lstStyle/>
          <a:p>
            <a:r>
              <a:rPr lang="ja-JP" altLang="en-US" sz="950" b="0" i="0" dirty="0">
                <a:effectLst/>
                <a:latin typeface="BIZ UDゴシック" panose="020B0400000000000000" pitchFamily="49" charset="-128"/>
                <a:ea typeface="BIZ UDゴシック" panose="020B0400000000000000" pitchFamily="49" charset="-128"/>
              </a:rPr>
              <a:t>参加者：計</a:t>
            </a:r>
            <a:r>
              <a:rPr lang="en-US" altLang="ja-JP" sz="950" b="0" i="0" dirty="0">
                <a:effectLst/>
                <a:latin typeface="BIZ UDゴシック" panose="020B0400000000000000" pitchFamily="49" charset="-128"/>
                <a:ea typeface="BIZ UDゴシック" panose="020B0400000000000000" pitchFamily="49" charset="-128"/>
              </a:rPr>
              <a:t>128</a:t>
            </a:r>
            <a:r>
              <a:rPr lang="ja-JP" altLang="en-US" sz="950" b="0" i="0" dirty="0">
                <a:effectLst/>
                <a:latin typeface="BIZ UDゴシック" panose="020B0400000000000000" pitchFamily="49" charset="-128"/>
                <a:ea typeface="BIZ UDゴシック" panose="020B0400000000000000" pitchFamily="49" charset="-128"/>
              </a:rPr>
              <a:t>名</a:t>
            </a:r>
            <a:r>
              <a:rPr lang="ja-JP" altLang="en-US" sz="950" b="0" i="0" spc="100" dirty="0">
                <a:effectLst/>
                <a:latin typeface="BIZ UDゴシック" panose="020B0400000000000000" pitchFamily="49" charset="-128"/>
                <a:ea typeface="BIZ UDゴシック" panose="020B0400000000000000" pitchFamily="49" charset="-128"/>
              </a:rPr>
              <a:t> </a:t>
            </a:r>
            <a:r>
              <a:rPr lang="en-US" altLang="ja-JP" sz="1000" b="0" i="0" spc="100" dirty="0">
                <a:effectLst/>
                <a:latin typeface="BIZ UDゴシック" panose="020B0400000000000000" pitchFamily="49" charset="-128"/>
                <a:ea typeface="BIZ UDゴシック" panose="020B0400000000000000" pitchFamily="49" charset="-128"/>
              </a:rPr>
              <a:t>Web</a:t>
            </a:r>
            <a:r>
              <a:rPr lang="ja-JP" altLang="en-US" sz="950" b="0" i="0" dirty="0">
                <a:effectLst/>
                <a:latin typeface="BIZ UDゴシック" panose="020B0400000000000000" pitchFamily="49" charset="-128"/>
                <a:ea typeface="BIZ UDゴシック" panose="020B0400000000000000" pitchFamily="49" charset="-128"/>
              </a:rPr>
              <a:t>：</a:t>
            </a:r>
            <a:r>
              <a:rPr lang="en-US" altLang="ja-JP" sz="950" b="0" i="0" dirty="0">
                <a:effectLst/>
                <a:latin typeface="BIZ UDゴシック" panose="020B0400000000000000" pitchFamily="49" charset="-128"/>
                <a:ea typeface="BIZ UDゴシック" panose="020B0400000000000000" pitchFamily="49" charset="-128"/>
              </a:rPr>
              <a:t>98</a:t>
            </a:r>
            <a:r>
              <a:rPr lang="ja-JP" altLang="en-US" sz="950" b="0" i="0" dirty="0">
                <a:effectLst/>
                <a:latin typeface="BIZ UDゴシック" panose="020B0400000000000000" pitchFamily="49" charset="-128"/>
                <a:ea typeface="BIZ UDゴシック" panose="020B0400000000000000" pitchFamily="49" charset="-128"/>
              </a:rPr>
              <a:t>名（医師</a:t>
            </a:r>
            <a:r>
              <a:rPr lang="en-US" altLang="ja-JP" sz="950" b="0" i="0" dirty="0">
                <a:effectLst/>
                <a:latin typeface="BIZ UDゴシック" panose="020B0400000000000000" pitchFamily="49" charset="-128"/>
                <a:ea typeface="BIZ UDゴシック" panose="020B0400000000000000" pitchFamily="49" charset="-128"/>
              </a:rPr>
              <a:t>11</a:t>
            </a:r>
            <a:r>
              <a:rPr lang="ja-JP" altLang="en-US" sz="950" b="0" i="0" dirty="0">
                <a:effectLst/>
                <a:latin typeface="BIZ UDゴシック" panose="020B0400000000000000" pitchFamily="49" charset="-128"/>
                <a:ea typeface="BIZ UDゴシック" panose="020B0400000000000000" pitchFamily="49" charset="-128"/>
              </a:rPr>
              <a:t>名 看護師</a:t>
            </a:r>
            <a:r>
              <a:rPr lang="en-US" altLang="ja-JP" sz="950" b="0" i="0" dirty="0">
                <a:effectLst/>
                <a:latin typeface="BIZ UDゴシック" panose="020B0400000000000000" pitchFamily="49" charset="-128"/>
                <a:ea typeface="BIZ UDゴシック" panose="020B0400000000000000" pitchFamily="49" charset="-128"/>
              </a:rPr>
              <a:t>78</a:t>
            </a:r>
            <a:r>
              <a:rPr lang="ja-JP" altLang="en-US" sz="950" b="0" i="0" dirty="0">
                <a:effectLst/>
                <a:latin typeface="BIZ UDゴシック" panose="020B0400000000000000" pitchFamily="49" charset="-128"/>
                <a:ea typeface="BIZ UDゴシック" panose="020B0400000000000000" pitchFamily="49" charset="-128"/>
              </a:rPr>
              <a:t>名 ケアマネジャー </a:t>
            </a:r>
            <a:r>
              <a:rPr lang="en-US" altLang="ja-JP" sz="950" b="0" i="0" dirty="0">
                <a:effectLst/>
                <a:latin typeface="BIZ UDゴシック" panose="020B0400000000000000" pitchFamily="49" charset="-128"/>
                <a:ea typeface="BIZ UDゴシック" panose="020B0400000000000000" pitchFamily="49" charset="-128"/>
              </a:rPr>
              <a:t>2</a:t>
            </a:r>
            <a:r>
              <a:rPr lang="ja-JP" altLang="en-US" sz="950" b="0" i="0" dirty="0">
                <a:effectLst/>
                <a:latin typeface="BIZ UDゴシック" panose="020B0400000000000000" pitchFamily="49" charset="-128"/>
                <a:ea typeface="BIZ UDゴシック" panose="020B0400000000000000" pitchFamily="49" charset="-128"/>
              </a:rPr>
              <a:t>名 その他 </a:t>
            </a:r>
            <a:r>
              <a:rPr lang="en-US" altLang="ja-JP" sz="950" b="0" i="0" dirty="0">
                <a:effectLst/>
                <a:latin typeface="BIZ UDゴシック" panose="020B0400000000000000" pitchFamily="49" charset="-128"/>
                <a:ea typeface="BIZ UDゴシック" panose="020B0400000000000000" pitchFamily="49" charset="-128"/>
              </a:rPr>
              <a:t>7</a:t>
            </a:r>
            <a:r>
              <a:rPr lang="ja-JP" altLang="en-US" sz="950" b="0" i="0" dirty="0">
                <a:effectLst/>
                <a:latin typeface="BIZ UDゴシック" panose="020B0400000000000000" pitchFamily="49" charset="-128"/>
                <a:ea typeface="BIZ UDゴシック" panose="020B0400000000000000" pitchFamily="49" charset="-128"/>
              </a:rPr>
              <a:t>名）</a:t>
            </a:r>
            <a:br>
              <a:rPr lang="ja-JP" altLang="en-US" sz="950" dirty="0">
                <a:latin typeface="BIZ UDゴシック" panose="020B0400000000000000" pitchFamily="49" charset="-128"/>
                <a:ea typeface="BIZ UDゴシック" panose="020B0400000000000000" pitchFamily="49" charset="-128"/>
              </a:rPr>
            </a:br>
            <a:r>
              <a:rPr lang="ja-JP" altLang="en-US" sz="950" b="0" i="0" dirty="0">
                <a:effectLst/>
                <a:latin typeface="BIZ UDゴシック" panose="020B0400000000000000" pitchFamily="49" charset="-128"/>
                <a:ea typeface="BIZ UDゴシック" panose="020B0400000000000000" pitchFamily="49" charset="-128"/>
              </a:rPr>
              <a:t>　　　　　　　　会場：</a:t>
            </a:r>
            <a:r>
              <a:rPr lang="en-US" altLang="ja-JP" sz="950" b="0" i="0" dirty="0">
                <a:effectLst/>
                <a:latin typeface="BIZ UDゴシック" panose="020B0400000000000000" pitchFamily="49" charset="-128"/>
                <a:ea typeface="BIZ UDゴシック" panose="020B0400000000000000" pitchFamily="49" charset="-128"/>
              </a:rPr>
              <a:t>30</a:t>
            </a:r>
            <a:r>
              <a:rPr lang="ja-JP" altLang="en-US" sz="950" b="0" i="0" dirty="0">
                <a:effectLst/>
                <a:latin typeface="BIZ UDゴシック" panose="020B0400000000000000" pitchFamily="49" charset="-128"/>
                <a:ea typeface="BIZ UDゴシック" panose="020B0400000000000000" pitchFamily="49" charset="-128"/>
              </a:rPr>
              <a:t>名（内スタッフ</a:t>
            </a:r>
            <a:r>
              <a:rPr lang="en-US" altLang="ja-JP" sz="950" b="0" i="0" dirty="0">
                <a:effectLst/>
                <a:latin typeface="BIZ UDゴシック" panose="020B0400000000000000" pitchFamily="49" charset="-128"/>
                <a:ea typeface="BIZ UDゴシック" panose="020B0400000000000000" pitchFamily="49" charset="-128"/>
              </a:rPr>
              <a:t>21</a:t>
            </a:r>
            <a:r>
              <a:rPr lang="ja-JP" altLang="en-US" sz="950" b="0" i="0" dirty="0">
                <a:effectLst/>
                <a:latin typeface="BIZ UDゴシック" panose="020B0400000000000000" pitchFamily="49" charset="-128"/>
                <a:ea typeface="BIZ UDゴシック" panose="020B0400000000000000" pitchFamily="49" charset="-128"/>
              </a:rPr>
              <a:t>名）</a:t>
            </a:r>
            <a:endParaRPr lang="ja-JP" altLang="en-US" sz="950" dirty="0">
              <a:latin typeface="BIZ UDゴシック" panose="020B0400000000000000" pitchFamily="49" charset="-128"/>
              <a:ea typeface="BIZ UDゴシック" panose="020B0400000000000000" pitchFamily="49" charset="-128"/>
            </a:endParaRPr>
          </a:p>
        </p:txBody>
      </p:sp>
      <p:pic>
        <p:nvPicPr>
          <p:cNvPr id="18" name="図 17">
            <a:extLst>
              <a:ext uri="{FF2B5EF4-FFF2-40B4-BE49-F238E27FC236}">
                <a16:creationId xmlns:a16="http://schemas.microsoft.com/office/drawing/2014/main" id="{D24F7CBD-FEE8-AD7B-B521-A3D63016D1C1}"/>
              </a:ext>
            </a:extLst>
          </p:cNvPr>
          <p:cNvPicPr>
            <a:picLocks noChangeAspect="1"/>
          </p:cNvPicPr>
          <p:nvPr/>
        </p:nvPicPr>
        <p:blipFill rotWithShape="1">
          <a:blip r:embed="rId7"/>
          <a:srcRect r="38180"/>
          <a:stretch/>
        </p:blipFill>
        <p:spPr>
          <a:xfrm>
            <a:off x="329895" y="5792385"/>
            <a:ext cx="2799182" cy="384722"/>
          </a:xfrm>
          <a:prstGeom prst="rect">
            <a:avLst/>
          </a:prstGeom>
        </p:spPr>
      </p:pic>
      <p:sp>
        <p:nvSpPr>
          <p:cNvPr id="19" name="テキスト ボックス 18">
            <a:extLst>
              <a:ext uri="{FF2B5EF4-FFF2-40B4-BE49-F238E27FC236}">
                <a16:creationId xmlns:a16="http://schemas.microsoft.com/office/drawing/2014/main" id="{9AD9289B-4F3E-7956-21BB-57E06FED33D3}"/>
              </a:ext>
            </a:extLst>
          </p:cNvPr>
          <p:cNvSpPr txBox="1"/>
          <p:nvPr/>
        </p:nvSpPr>
        <p:spPr>
          <a:xfrm>
            <a:off x="455127" y="5833536"/>
            <a:ext cx="2620527" cy="276999"/>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第</a:t>
            </a:r>
            <a:r>
              <a:rPr lang="en-US" altLang="ja-JP" sz="1200" b="1" dirty="0">
                <a:latin typeface="BIZ UDPゴシック" panose="020B0400000000000000" pitchFamily="50" charset="-128"/>
                <a:ea typeface="BIZ UDPゴシック" panose="020B0400000000000000" pitchFamily="50" charset="-128"/>
              </a:rPr>
              <a:t>11</a:t>
            </a:r>
            <a:r>
              <a:rPr lang="ja-JP" altLang="en-US" sz="1200" b="1" dirty="0">
                <a:latin typeface="BIZ UDPゴシック" panose="020B0400000000000000" pitchFamily="50" charset="-128"/>
                <a:ea typeface="BIZ UDPゴシック" panose="020B0400000000000000" pitchFamily="50" charset="-128"/>
              </a:rPr>
              <a:t>回大阪府訪問看護シンポジウム　</a:t>
            </a:r>
            <a:endParaRPr lang="ja-JP" altLang="en-US" sz="1200" dirty="0"/>
          </a:p>
        </p:txBody>
      </p:sp>
      <p:sp>
        <p:nvSpPr>
          <p:cNvPr id="20" name="テキスト ボックス 19">
            <a:extLst>
              <a:ext uri="{FF2B5EF4-FFF2-40B4-BE49-F238E27FC236}">
                <a16:creationId xmlns:a16="http://schemas.microsoft.com/office/drawing/2014/main" id="{BE381B7B-13AC-82E9-2AA4-5AE1C16E67DE}"/>
              </a:ext>
            </a:extLst>
          </p:cNvPr>
          <p:cNvSpPr txBox="1"/>
          <p:nvPr/>
        </p:nvSpPr>
        <p:spPr>
          <a:xfrm>
            <a:off x="2008276" y="1086903"/>
            <a:ext cx="4470274" cy="677108"/>
          </a:xfrm>
          <a:prstGeom prst="rect">
            <a:avLst/>
          </a:prstGeom>
          <a:noFill/>
        </p:spPr>
        <p:txBody>
          <a:bodyPr wrap="square">
            <a:spAutoFit/>
          </a:bodyPr>
          <a:lstStyle/>
          <a:p>
            <a:pPr algn="just">
              <a:buNone/>
            </a:pP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2025</a:t>
            </a:r>
            <a:r>
              <a:rPr lang="ja-JP" altLang="en-US" sz="950" kern="100" dirty="0">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11</a:t>
            </a: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月</a:t>
            </a: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15</a:t>
            </a: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日（土）</a:t>
            </a: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13</a:t>
            </a:r>
            <a:r>
              <a:rPr lang="ja-JP" altLang="en-US"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00</a:t>
            </a:r>
            <a:r>
              <a:rPr lang="ja-JP" altLang="en-US"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a:t>
            </a:r>
            <a:r>
              <a:rPr lang="ja-JP" altLang="en-US"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00</a:t>
            </a:r>
          </a:p>
          <a:p>
            <a:pPr algn="just">
              <a:buNone/>
            </a:pPr>
            <a:r>
              <a:rPr lang="ja-JP" altLang="en-US" sz="950" kern="100" dirty="0">
                <a:latin typeface="BIZ UDゴシック" panose="020B0400000000000000" pitchFamily="49" charset="-128"/>
                <a:ea typeface="BIZ UDゴシック" panose="020B0400000000000000" pitchFamily="49" charset="-128"/>
                <a:cs typeface="Times New Roman" panose="02020603050405020304" pitchFamily="18" charset="0"/>
              </a:rPr>
              <a:t>大阪府看護協会ナーシングアート大阪レモンホールにて</a:t>
            </a: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第</a:t>
            </a: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7</a:t>
            </a: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回学術集会が開催されました。</a:t>
            </a:r>
            <a:r>
              <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参加者</a:t>
            </a:r>
            <a:r>
              <a:rPr lang="en-US"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154</a:t>
            </a:r>
            <a:r>
              <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名</a:t>
            </a:r>
            <a:r>
              <a:rPr lang="ja-JP" altLang="en-US" sz="95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12</a:t>
            </a: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演題の事例発表があり、今までにない題材や興味深い内容</a:t>
            </a:r>
            <a:r>
              <a:rPr lang="ja-JP" altLang="en-US"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があり、</a:t>
            </a: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質疑応答も多く活発な会場</a:t>
            </a:r>
            <a:r>
              <a:rPr lang="ja-JP" altLang="en-US" sz="950" kern="100" dirty="0">
                <a:latin typeface="BIZ UDゴシック" panose="020B0400000000000000" pitchFamily="49" charset="-128"/>
                <a:ea typeface="BIZ UDゴシック" panose="020B0400000000000000" pitchFamily="49" charset="-128"/>
                <a:cs typeface="Times New Roman" panose="02020603050405020304" pitchFamily="18" charset="0"/>
              </a:rPr>
              <a:t>となりました。</a:t>
            </a:r>
            <a:endPar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21" name="図 20">
            <a:extLst>
              <a:ext uri="{FF2B5EF4-FFF2-40B4-BE49-F238E27FC236}">
                <a16:creationId xmlns:a16="http://schemas.microsoft.com/office/drawing/2014/main" id="{D67735D2-FD7B-1118-492E-16168D542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4849" y="8534676"/>
            <a:ext cx="654006" cy="1347356"/>
          </a:xfrm>
          <a:prstGeom prst="rect">
            <a:avLst/>
          </a:prstGeom>
        </p:spPr>
      </p:pic>
      <p:pic>
        <p:nvPicPr>
          <p:cNvPr id="22" name="図 21">
            <a:extLst>
              <a:ext uri="{FF2B5EF4-FFF2-40B4-BE49-F238E27FC236}">
                <a16:creationId xmlns:a16="http://schemas.microsoft.com/office/drawing/2014/main" id="{D8796E2F-5D30-9B3C-C11E-A66562AA4E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2424" y="614263"/>
            <a:ext cx="951610" cy="1224106"/>
          </a:xfrm>
          <a:prstGeom prst="rect">
            <a:avLst/>
          </a:prstGeom>
        </p:spPr>
      </p:pic>
      <p:sp>
        <p:nvSpPr>
          <p:cNvPr id="23" name="吹き出し: 角を丸めた四角形 22">
            <a:extLst>
              <a:ext uri="{FF2B5EF4-FFF2-40B4-BE49-F238E27FC236}">
                <a16:creationId xmlns:a16="http://schemas.microsoft.com/office/drawing/2014/main" id="{20A74C34-0AFD-08F2-BFAF-AA12DEE5CBFD}"/>
              </a:ext>
            </a:extLst>
          </p:cNvPr>
          <p:cNvSpPr/>
          <p:nvPr/>
        </p:nvSpPr>
        <p:spPr>
          <a:xfrm>
            <a:off x="4778225" y="2352893"/>
            <a:ext cx="2045023" cy="235402"/>
          </a:xfrm>
          <a:prstGeom prst="wedgeRoundRectCallout">
            <a:avLst>
              <a:gd name="adj1" fmla="val 54300"/>
              <a:gd name="adj2" fmla="val 32481"/>
              <a:gd name="adj3" fmla="val 16667"/>
            </a:avLst>
          </a:prstGeom>
          <a:noFill/>
          <a:ln w="19050">
            <a:solidFill>
              <a:srgbClr val="FEB8AC">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A0CA57A-13B9-232B-220C-9A7916A9BF9E}"/>
              </a:ext>
            </a:extLst>
          </p:cNvPr>
          <p:cNvSpPr txBox="1"/>
          <p:nvPr/>
        </p:nvSpPr>
        <p:spPr>
          <a:xfrm>
            <a:off x="4759234" y="2346994"/>
            <a:ext cx="2073472" cy="238527"/>
          </a:xfrm>
          <a:prstGeom prst="rect">
            <a:avLst/>
          </a:prstGeom>
          <a:noFill/>
        </p:spPr>
        <p:txBody>
          <a:bodyPr wrap="square">
            <a:spAutoFit/>
          </a:bodyPr>
          <a:lstStyle/>
          <a:p>
            <a:pPr algn="just">
              <a:buNone/>
            </a:pPr>
            <a:r>
              <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今後、発表</a:t>
            </a:r>
            <a:r>
              <a:rPr lang="ja-JP" altLang="en-US" sz="950" kern="100" dirty="0">
                <a:latin typeface="BIZ UDゴシック" panose="020B0400000000000000" pitchFamily="49" charset="-128"/>
                <a:ea typeface="BIZ UDゴシック" panose="020B0400000000000000" pitchFamily="49" charset="-128"/>
                <a:cs typeface="Times New Roman" panose="02020603050405020304" pitchFamily="18" charset="0"/>
              </a:rPr>
              <a:t>を考えている</a:t>
            </a:r>
            <a:r>
              <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方へ一言</a:t>
            </a:r>
            <a:endPar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25" name="図 24">
            <a:extLst>
              <a:ext uri="{FF2B5EF4-FFF2-40B4-BE49-F238E27FC236}">
                <a16:creationId xmlns:a16="http://schemas.microsoft.com/office/drawing/2014/main" id="{21695190-9C2C-E475-17CD-7CC808068203}"/>
              </a:ext>
            </a:extLst>
          </p:cNvPr>
          <p:cNvPicPr>
            <a:picLocks noChangeAspect="1"/>
          </p:cNvPicPr>
          <p:nvPr/>
        </p:nvPicPr>
        <p:blipFill>
          <a:blip r:embed="rId10">
            <a:extLst>
              <a:ext uri="{28A0092B-C50C-407E-A947-70E740481C1C}">
                <a14:useLocalDpi xmlns:a14="http://schemas.microsoft.com/office/drawing/2010/main" val="0"/>
              </a:ext>
            </a:extLst>
          </a:blip>
          <a:srcRect l="31901" t="6727" r="33782" b="44064"/>
          <a:stretch>
            <a:fillRect/>
          </a:stretch>
        </p:blipFill>
        <p:spPr>
          <a:xfrm flipH="1">
            <a:off x="6918651" y="2398599"/>
            <a:ext cx="375203" cy="355727"/>
          </a:xfrm>
          <a:prstGeom prst="rect">
            <a:avLst/>
          </a:prstGeom>
        </p:spPr>
      </p:pic>
      <p:pic>
        <p:nvPicPr>
          <p:cNvPr id="26" name="図 25">
            <a:extLst>
              <a:ext uri="{FF2B5EF4-FFF2-40B4-BE49-F238E27FC236}">
                <a16:creationId xmlns:a16="http://schemas.microsoft.com/office/drawing/2014/main" id="{528096BE-F5EB-A8D5-1BA8-CE1F5DFF77A1}"/>
              </a:ext>
            </a:extLst>
          </p:cNvPr>
          <p:cNvPicPr>
            <a:picLocks noChangeAspect="1"/>
          </p:cNvPicPr>
          <p:nvPr/>
        </p:nvPicPr>
        <p:blipFill>
          <a:blip r:embed="rId10">
            <a:extLst>
              <a:ext uri="{28A0092B-C50C-407E-A947-70E740481C1C}">
                <a14:useLocalDpi xmlns:a14="http://schemas.microsoft.com/office/drawing/2010/main" val="0"/>
              </a:ext>
            </a:extLst>
          </a:blip>
          <a:srcRect l="61926" t="42842" r="4080" b="7518"/>
          <a:stretch>
            <a:fillRect/>
          </a:stretch>
        </p:blipFill>
        <p:spPr>
          <a:xfrm>
            <a:off x="5784089" y="3064148"/>
            <a:ext cx="405340" cy="443944"/>
          </a:xfrm>
          <a:prstGeom prst="rect">
            <a:avLst/>
          </a:prstGeom>
        </p:spPr>
      </p:pic>
      <p:sp>
        <p:nvSpPr>
          <p:cNvPr id="27" name="吹き出し: 角を丸めた四角形 26">
            <a:extLst>
              <a:ext uri="{FF2B5EF4-FFF2-40B4-BE49-F238E27FC236}">
                <a16:creationId xmlns:a16="http://schemas.microsoft.com/office/drawing/2014/main" id="{3B327ED2-CE07-CF1E-A80B-0C534CA26C56}"/>
              </a:ext>
            </a:extLst>
          </p:cNvPr>
          <p:cNvSpPr/>
          <p:nvPr/>
        </p:nvSpPr>
        <p:spPr>
          <a:xfrm>
            <a:off x="3433594" y="3136906"/>
            <a:ext cx="2316809" cy="235402"/>
          </a:xfrm>
          <a:prstGeom prst="wedgeRoundRectCallout">
            <a:avLst>
              <a:gd name="adj1" fmla="val 52857"/>
              <a:gd name="adj2" fmla="val 31822"/>
              <a:gd name="adj3" fmla="val 16667"/>
            </a:avLst>
          </a:prstGeom>
          <a:noFill/>
          <a:ln w="19050">
            <a:solidFill>
              <a:srgbClr val="FEB8AC">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616324B6-36DA-BFBA-0B13-A1F4E58506FE}"/>
              </a:ext>
            </a:extLst>
          </p:cNvPr>
          <p:cNvSpPr txBox="1"/>
          <p:nvPr/>
        </p:nvSpPr>
        <p:spPr>
          <a:xfrm>
            <a:off x="3477614" y="3121145"/>
            <a:ext cx="2317594" cy="238527"/>
          </a:xfrm>
          <a:prstGeom prst="rect">
            <a:avLst/>
          </a:prstGeom>
          <a:noFill/>
        </p:spPr>
        <p:txBody>
          <a:bodyPr wrap="square">
            <a:spAutoFit/>
          </a:bodyPr>
          <a:lstStyle/>
          <a:p>
            <a:pPr algn="just">
              <a:buNone/>
            </a:pPr>
            <a:r>
              <a:rPr lang="ja-JP" altLang="ja-JP" sz="950" kern="100" dirty="0">
                <a:latin typeface="BIZ UDゴシック" panose="020B0400000000000000" pitchFamily="49" charset="-128"/>
                <a:ea typeface="BIZ UDゴシック" panose="020B0400000000000000" pitchFamily="49" charset="-128"/>
                <a:cs typeface="Times New Roman" panose="02020603050405020304" pitchFamily="18" charset="0"/>
              </a:rPr>
              <a:t>学術集会に参加していかがでしたか？</a:t>
            </a:r>
          </a:p>
        </p:txBody>
      </p:sp>
      <p:pic>
        <p:nvPicPr>
          <p:cNvPr id="29" name="図 28">
            <a:extLst>
              <a:ext uri="{FF2B5EF4-FFF2-40B4-BE49-F238E27FC236}">
                <a16:creationId xmlns:a16="http://schemas.microsoft.com/office/drawing/2014/main" id="{7F0D8CBC-2381-EB3F-F50B-8DAC08508688}"/>
              </a:ext>
            </a:extLst>
          </p:cNvPr>
          <p:cNvPicPr>
            <a:picLocks noChangeAspect="1"/>
          </p:cNvPicPr>
          <p:nvPr/>
        </p:nvPicPr>
        <p:blipFill>
          <a:blip r:embed="rId11">
            <a:extLst>
              <a:ext uri="{28A0092B-C50C-407E-A947-70E740481C1C}">
                <a14:useLocalDpi xmlns:a14="http://schemas.microsoft.com/office/drawing/2010/main" val="0"/>
              </a:ext>
            </a:extLst>
          </a:blip>
          <a:srcRect l="488" t="-5372" r="68293" b="-21515"/>
          <a:stretch/>
        </p:blipFill>
        <p:spPr>
          <a:xfrm>
            <a:off x="560131" y="3050665"/>
            <a:ext cx="2812818" cy="228642"/>
          </a:xfrm>
          <a:prstGeom prst="rect">
            <a:avLst/>
          </a:prstGeom>
        </p:spPr>
      </p:pic>
      <p:sp>
        <p:nvSpPr>
          <p:cNvPr id="30" name="テキスト ボックス 29">
            <a:extLst>
              <a:ext uri="{FF2B5EF4-FFF2-40B4-BE49-F238E27FC236}">
                <a16:creationId xmlns:a16="http://schemas.microsoft.com/office/drawing/2014/main" id="{88CC27C0-BDFF-B3AD-148B-066E00A16D20}"/>
              </a:ext>
            </a:extLst>
          </p:cNvPr>
          <p:cNvSpPr txBox="1"/>
          <p:nvPr/>
        </p:nvSpPr>
        <p:spPr>
          <a:xfrm>
            <a:off x="986513" y="4540498"/>
            <a:ext cx="4929049" cy="735073"/>
          </a:xfrm>
          <a:prstGeom prst="rect">
            <a:avLst/>
          </a:prstGeom>
          <a:noFill/>
        </p:spPr>
        <p:txBody>
          <a:bodyPr wrap="square">
            <a:spAutoFit/>
          </a:bodyPr>
          <a:lstStyle/>
          <a:p>
            <a:pPr>
              <a:lnSpc>
                <a:spcPts val="1300"/>
              </a:lnSpc>
            </a:pPr>
            <a:r>
              <a:rPr lang="ja-JP" altLang="en-US" sz="950" b="0" i="0" u="none" strike="noStrike" dirty="0">
                <a:effectLst/>
                <a:latin typeface="BIZ UDゴシック" panose="020B0400000000000000" pitchFamily="49" charset="-128"/>
                <a:ea typeface="BIZ UDゴシック" panose="020B0400000000000000" pitchFamily="49" charset="-128"/>
              </a:rPr>
              <a:t>この度は優秀演題に選ばれ、とても嬉しく思います。ポータブルエコーを使った心不全管理の検証が形になり、多くを学ぶ機会になりました。支えて下さった皆様に心より感謝しています。今回の成果を励みに、ポータブルエコーを幅広く活用できるよう研鑽を積んでいきたいと思います。</a:t>
            </a:r>
            <a:endParaRPr lang="ja-JP" altLang="en-US" sz="950" dirty="0">
              <a:latin typeface="BIZ UDゴシック" panose="020B0400000000000000" pitchFamily="49" charset="-128"/>
              <a:ea typeface="BIZ UDゴシック" panose="020B0400000000000000" pitchFamily="49" charset="-128"/>
            </a:endParaRPr>
          </a:p>
        </p:txBody>
      </p:sp>
      <p:sp>
        <p:nvSpPr>
          <p:cNvPr id="31" name="テキスト ボックス 30">
            <a:extLst>
              <a:ext uri="{FF2B5EF4-FFF2-40B4-BE49-F238E27FC236}">
                <a16:creationId xmlns:a16="http://schemas.microsoft.com/office/drawing/2014/main" id="{D098783A-51C5-8AC6-4E37-4302ACAC2A2D}"/>
              </a:ext>
            </a:extLst>
          </p:cNvPr>
          <p:cNvSpPr txBox="1"/>
          <p:nvPr/>
        </p:nvSpPr>
        <p:spPr>
          <a:xfrm>
            <a:off x="2436314" y="5204448"/>
            <a:ext cx="3656851" cy="384721"/>
          </a:xfrm>
          <a:prstGeom prst="rect">
            <a:avLst/>
          </a:prstGeom>
          <a:noFill/>
        </p:spPr>
        <p:txBody>
          <a:bodyPr wrap="square">
            <a:spAutoFit/>
          </a:bodyPr>
          <a:lstStyle/>
          <a:p>
            <a:r>
              <a:rPr lang="ja-JP" altLang="en-US" sz="950" b="0" i="0" u="none" strike="noStrike" dirty="0">
                <a:effectLst/>
                <a:latin typeface="BIZ UDゴシック" panose="020B0400000000000000" pitchFamily="49" charset="-128"/>
                <a:ea typeface="BIZ UDゴシック" panose="020B0400000000000000" pitchFamily="49" charset="-128"/>
              </a:rPr>
              <a:t>協和訪問看護ステーション千里中央センター    </a:t>
            </a:r>
            <a:r>
              <a:rPr lang="ja-JP" altLang="en-US" sz="950" dirty="0">
                <a:latin typeface="BIZ UDゴシック" panose="020B0400000000000000" pitchFamily="49" charset="-128"/>
                <a:ea typeface="BIZ UDゴシック" panose="020B0400000000000000" pitchFamily="49" charset="-128"/>
              </a:rPr>
              <a:t>江口　香苗</a:t>
            </a:r>
          </a:p>
          <a:p>
            <a:r>
              <a:rPr lang="ja-JP" altLang="en-US" sz="950" b="0" i="0" u="none" strike="noStrike" dirty="0">
                <a:solidFill>
                  <a:srgbClr val="000000"/>
                </a:solidFill>
                <a:effectLst/>
                <a:latin typeface="BIZ UDゴシック" panose="020B0400000000000000" pitchFamily="49" charset="-128"/>
                <a:ea typeface="BIZ UDゴシック" panose="020B0400000000000000" pitchFamily="49" charset="-128"/>
              </a:rPr>
              <a:t>　</a:t>
            </a:r>
            <a:endParaRPr lang="ja-JP" altLang="en-US" sz="950" dirty="0">
              <a:latin typeface="BIZ UDゴシック" panose="020B0400000000000000" pitchFamily="49" charset="-128"/>
              <a:ea typeface="BIZ UDゴシック" panose="020B0400000000000000" pitchFamily="49" charset="-128"/>
            </a:endParaRPr>
          </a:p>
        </p:txBody>
      </p:sp>
      <p:sp>
        <p:nvSpPr>
          <p:cNvPr id="32" name="テキスト ボックス 31">
            <a:extLst>
              <a:ext uri="{FF2B5EF4-FFF2-40B4-BE49-F238E27FC236}">
                <a16:creationId xmlns:a16="http://schemas.microsoft.com/office/drawing/2014/main" id="{4BD94533-CF39-8DD2-7E91-1AF32484E57D}"/>
              </a:ext>
            </a:extLst>
          </p:cNvPr>
          <p:cNvSpPr txBox="1"/>
          <p:nvPr/>
        </p:nvSpPr>
        <p:spPr>
          <a:xfrm>
            <a:off x="397189" y="5413823"/>
            <a:ext cx="6798842" cy="238527"/>
          </a:xfrm>
          <a:prstGeom prst="rect">
            <a:avLst/>
          </a:prstGeom>
          <a:noFill/>
        </p:spPr>
        <p:txBody>
          <a:bodyPr wrap="square">
            <a:spAutoFit/>
          </a:bodyPr>
          <a:lstStyle/>
          <a:p>
            <a:pPr algn="just">
              <a:buNone/>
            </a:pPr>
            <a:r>
              <a:rPr lang="ja-JP" altLang="ja-JP" sz="9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演題発表の皆さま、参加者の皆さま、そして運営に携わった学術委員会の皆さま、学びの機会をありがとうございました。</a:t>
            </a:r>
          </a:p>
        </p:txBody>
      </p:sp>
      <p:sp>
        <p:nvSpPr>
          <p:cNvPr id="33" name="テキスト ボックス 32">
            <a:extLst>
              <a:ext uri="{FF2B5EF4-FFF2-40B4-BE49-F238E27FC236}">
                <a16:creationId xmlns:a16="http://schemas.microsoft.com/office/drawing/2014/main" id="{98EE17E0-8046-531F-2794-EE95B86AACB1}"/>
              </a:ext>
            </a:extLst>
          </p:cNvPr>
          <p:cNvSpPr txBox="1"/>
          <p:nvPr/>
        </p:nvSpPr>
        <p:spPr>
          <a:xfrm>
            <a:off x="1731308" y="4216264"/>
            <a:ext cx="3769695" cy="430887"/>
          </a:xfrm>
          <a:prstGeom prst="rect">
            <a:avLst/>
          </a:prstGeom>
          <a:noFill/>
        </p:spPr>
        <p:txBody>
          <a:bodyPr wrap="square">
            <a:spAutoFit/>
          </a:bodyPr>
          <a:lstStyle/>
          <a:p>
            <a:r>
              <a:rPr lang="ja-JP" altLang="en-US" sz="1050" b="0" i="0" u="none" strike="noStrike" dirty="0">
                <a:effectLst/>
                <a:latin typeface="BIZ UDゴシック" panose="020B0400000000000000" pitchFamily="49" charset="-128"/>
                <a:ea typeface="BIZ UDゴシック" panose="020B0400000000000000" pitchFamily="49" charset="-128"/>
              </a:rPr>
              <a:t>ポータブルエコーを用いての心不全管理の検証</a:t>
            </a:r>
            <a:endParaRPr lang="en-US" altLang="ja-JP" sz="1050" b="0" i="0" u="none" strike="noStrike" dirty="0">
              <a:effectLst/>
              <a:latin typeface="BIZ UDゴシック" panose="020B0400000000000000" pitchFamily="49" charset="-128"/>
              <a:ea typeface="BIZ UDゴシック" panose="020B0400000000000000" pitchFamily="49" charset="-128"/>
            </a:endParaRPr>
          </a:p>
          <a:p>
            <a:r>
              <a:rPr lang="ja-JP" altLang="en-US" sz="1050" b="0" i="0" u="none" strike="noStrike" dirty="0">
                <a:effectLst/>
                <a:latin typeface="BIZ UDゴシック" panose="020B0400000000000000" pitchFamily="49" charset="-128"/>
                <a:ea typeface="BIZ UDゴシック" panose="020B0400000000000000" pitchFamily="49" charset="-128"/>
              </a:rPr>
              <a:t>ーポータブルエコーを活用するためにー</a:t>
            </a:r>
            <a:endParaRPr lang="ja-JP" altLang="en-US" sz="1050" dirty="0">
              <a:latin typeface="BIZ UDゴシック" panose="020B0400000000000000" pitchFamily="49" charset="-128"/>
              <a:ea typeface="BIZ UDゴシック" panose="020B0400000000000000" pitchFamily="49" charset="-128"/>
            </a:endParaRPr>
          </a:p>
        </p:txBody>
      </p:sp>
      <p:pic>
        <p:nvPicPr>
          <p:cNvPr id="34" name="図 33">
            <a:extLst>
              <a:ext uri="{FF2B5EF4-FFF2-40B4-BE49-F238E27FC236}">
                <a16:creationId xmlns:a16="http://schemas.microsoft.com/office/drawing/2014/main" id="{C118AF2A-E490-DC45-1147-2C651844A605}"/>
              </a:ext>
            </a:extLst>
          </p:cNvPr>
          <p:cNvPicPr>
            <a:picLocks noChangeAspect="1"/>
          </p:cNvPicPr>
          <p:nvPr/>
        </p:nvPicPr>
        <p:blipFill>
          <a:blip r:embed="rId12"/>
          <a:stretch>
            <a:fillRect/>
          </a:stretch>
        </p:blipFill>
        <p:spPr>
          <a:xfrm rot="16200000">
            <a:off x="1062545" y="3929425"/>
            <a:ext cx="302484" cy="929917"/>
          </a:xfrm>
          <a:prstGeom prst="rect">
            <a:avLst/>
          </a:prstGeom>
          <a:effectLst>
            <a:glow rad="38100">
              <a:schemeClr val="accent2">
                <a:lumMod val="75000"/>
                <a:alpha val="63000"/>
              </a:schemeClr>
            </a:glow>
          </a:effectLst>
        </p:spPr>
      </p:pic>
      <p:sp>
        <p:nvSpPr>
          <p:cNvPr id="35" name="テキスト ボックス 34">
            <a:extLst>
              <a:ext uri="{FF2B5EF4-FFF2-40B4-BE49-F238E27FC236}">
                <a16:creationId xmlns:a16="http://schemas.microsoft.com/office/drawing/2014/main" id="{8D6334E9-B8BB-BCF7-3F17-747210CC2ECD}"/>
              </a:ext>
            </a:extLst>
          </p:cNvPr>
          <p:cNvSpPr txBox="1"/>
          <p:nvPr/>
        </p:nvSpPr>
        <p:spPr>
          <a:xfrm>
            <a:off x="820139" y="4290920"/>
            <a:ext cx="716959" cy="246221"/>
          </a:xfrm>
          <a:prstGeom prst="rect">
            <a:avLst/>
          </a:prstGeom>
          <a:noFill/>
        </p:spPr>
        <p:txBody>
          <a:bodyPr wrap="square">
            <a:spAutoFit/>
          </a:bodyPr>
          <a:lstStyle/>
          <a:p>
            <a:pPr algn="just">
              <a:buNone/>
            </a:pPr>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優秀演題</a:t>
            </a:r>
            <a:endParaRPr lang="ja-JP" altLang="ja-JP" sz="1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36" name="図 35">
            <a:extLst>
              <a:ext uri="{FF2B5EF4-FFF2-40B4-BE49-F238E27FC236}">
                <a16:creationId xmlns:a16="http://schemas.microsoft.com/office/drawing/2014/main" id="{E982A879-1010-4FDE-48DC-AE8CCF296081}"/>
              </a:ext>
            </a:extLst>
          </p:cNvPr>
          <p:cNvPicPr>
            <a:picLocks noChangeAspect="1"/>
          </p:cNvPicPr>
          <p:nvPr/>
        </p:nvPicPr>
        <p:blipFill>
          <a:blip r:embed="rId13"/>
          <a:stretch>
            <a:fillRect/>
          </a:stretch>
        </p:blipFill>
        <p:spPr>
          <a:xfrm flipH="1">
            <a:off x="677661" y="4454520"/>
            <a:ext cx="346367" cy="366315"/>
          </a:xfrm>
          <a:prstGeom prst="rect">
            <a:avLst/>
          </a:prstGeom>
        </p:spPr>
      </p:pic>
      <p:sp>
        <p:nvSpPr>
          <p:cNvPr id="37" name="正方形/長方形 36">
            <a:extLst>
              <a:ext uri="{FF2B5EF4-FFF2-40B4-BE49-F238E27FC236}">
                <a16:creationId xmlns:a16="http://schemas.microsoft.com/office/drawing/2014/main" id="{51B7C142-32E0-A79C-A7A9-901B97107034}"/>
              </a:ext>
            </a:extLst>
          </p:cNvPr>
          <p:cNvSpPr/>
          <p:nvPr/>
        </p:nvSpPr>
        <p:spPr>
          <a:xfrm>
            <a:off x="550634" y="6511361"/>
            <a:ext cx="6631282" cy="970229"/>
          </a:xfrm>
          <a:prstGeom prst="rect">
            <a:avLst/>
          </a:prstGeom>
          <a:solidFill>
            <a:srgbClr val="FFFFEA"/>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551FB5C3-3C31-5AD3-E33F-E76E49EBECC0}"/>
              </a:ext>
            </a:extLst>
          </p:cNvPr>
          <p:cNvSpPr txBox="1"/>
          <p:nvPr/>
        </p:nvSpPr>
        <p:spPr>
          <a:xfrm>
            <a:off x="714691" y="6504957"/>
            <a:ext cx="1709079" cy="238527"/>
          </a:xfrm>
          <a:prstGeom prst="rect">
            <a:avLst/>
          </a:prstGeom>
          <a:noFill/>
        </p:spPr>
        <p:txBody>
          <a:bodyPr wrap="square">
            <a:spAutoFit/>
          </a:bodyPr>
          <a:lstStyle/>
          <a:p>
            <a:r>
              <a:rPr lang="ja-JP" altLang="en-US" sz="950" b="0" i="0" u="none" strike="noStrike" dirty="0">
                <a:effectLst/>
                <a:latin typeface="BIZ UDゴシック" panose="020B0400000000000000" pitchFamily="49" charset="-128"/>
                <a:ea typeface="BIZ UDゴシック" panose="020B0400000000000000" pitchFamily="49" charset="-128"/>
              </a:rPr>
              <a:t>それってハラスメント？</a:t>
            </a:r>
            <a:endParaRPr lang="ja-JP" altLang="en-US" sz="950" dirty="0">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C47D2E57-A57D-0A39-9E06-46033C710525}"/>
              </a:ext>
            </a:extLst>
          </p:cNvPr>
          <p:cNvSpPr txBox="1"/>
          <p:nvPr/>
        </p:nvSpPr>
        <p:spPr>
          <a:xfrm>
            <a:off x="644710" y="6675142"/>
            <a:ext cx="3713590" cy="238527"/>
          </a:xfrm>
          <a:prstGeom prst="rect">
            <a:avLst/>
          </a:prstGeom>
          <a:noFill/>
        </p:spPr>
        <p:txBody>
          <a:bodyPr wrap="square">
            <a:spAutoFit/>
          </a:bodyPr>
          <a:lstStyle/>
          <a:p>
            <a:r>
              <a:rPr lang="ja-JP" altLang="en-US" sz="950" b="0" i="0" u="none" strike="noStrike" dirty="0">
                <a:effectLst/>
                <a:latin typeface="BIZ UDゴシック" panose="020B0400000000000000" pitchFamily="49" charset="-128"/>
                <a:ea typeface="BIZ UDゴシック" panose="020B0400000000000000" pitchFamily="49" charset="-128"/>
              </a:rPr>
              <a:t>～感じ方の違いから考える「共に働く・生きる」関係づくり～</a:t>
            </a:r>
            <a:endParaRPr lang="ja-JP" altLang="en-US" sz="950"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DA85629E-453E-B534-EEF6-4FF58CE9E2B7}"/>
              </a:ext>
            </a:extLst>
          </p:cNvPr>
          <p:cNvSpPr txBox="1"/>
          <p:nvPr/>
        </p:nvSpPr>
        <p:spPr>
          <a:xfrm>
            <a:off x="669255" y="6907144"/>
            <a:ext cx="4153584" cy="379206"/>
          </a:xfrm>
          <a:prstGeom prst="rect">
            <a:avLst/>
          </a:prstGeom>
          <a:noFill/>
        </p:spPr>
        <p:txBody>
          <a:bodyPr wrap="square">
            <a:spAutoFit/>
          </a:bodyPr>
          <a:lstStyle/>
          <a:p>
            <a:pPr>
              <a:lnSpc>
                <a:spcPts val="1200"/>
              </a:lnSpc>
            </a:pPr>
            <a:r>
              <a:rPr lang="ja-JP" altLang="en-US" sz="950" b="0" i="0" u="none" strike="noStrike" dirty="0">
                <a:effectLst/>
                <a:latin typeface="BIZ UDゴシック" panose="020B0400000000000000" pitchFamily="49" charset="-128"/>
                <a:ea typeface="BIZ UDゴシック" panose="020B0400000000000000" pitchFamily="49" charset="-128"/>
              </a:rPr>
              <a:t>第</a:t>
            </a:r>
            <a:r>
              <a:rPr lang="en-US" altLang="ja-JP" sz="950" b="0" i="0" u="none" strike="noStrike" dirty="0">
                <a:effectLst/>
                <a:latin typeface="BIZ UDゴシック" panose="020B0400000000000000" pitchFamily="49" charset="-128"/>
                <a:ea typeface="BIZ UDゴシック" panose="020B0400000000000000" pitchFamily="49" charset="-128"/>
              </a:rPr>
              <a:t>1</a:t>
            </a:r>
            <a:r>
              <a:rPr lang="ja-JP" altLang="en-US" sz="950" b="0" i="0" u="none" strike="noStrike" dirty="0">
                <a:effectLst/>
                <a:latin typeface="BIZ UDゴシック" panose="020B0400000000000000" pitchFamily="49" charset="-128"/>
                <a:ea typeface="BIZ UDゴシック" panose="020B0400000000000000" pitchFamily="49" charset="-128"/>
              </a:rPr>
              <a:t>部（基調講演）「ハラスメントを取り巻く社会の働き」</a:t>
            </a:r>
            <a:r>
              <a:rPr lang="ja-JP" altLang="en-US" sz="950" dirty="0">
                <a:latin typeface="BIZ UDゴシック" panose="020B0400000000000000" pitchFamily="49" charset="-128"/>
                <a:ea typeface="BIZ UDゴシック" panose="020B0400000000000000" pitchFamily="49" charset="-128"/>
              </a:rPr>
              <a:t> </a:t>
            </a:r>
            <a:endParaRPr lang="en-US" altLang="ja-JP" sz="950" dirty="0">
              <a:latin typeface="BIZ UDゴシック" panose="020B0400000000000000" pitchFamily="49" charset="-128"/>
              <a:ea typeface="BIZ UDゴシック" panose="020B0400000000000000" pitchFamily="49" charset="-128"/>
            </a:endParaRPr>
          </a:p>
          <a:p>
            <a:pPr>
              <a:lnSpc>
                <a:spcPts val="1200"/>
              </a:lnSpc>
            </a:pPr>
            <a:r>
              <a:rPr lang="ja-JP" altLang="en-US" sz="950" dirty="0">
                <a:latin typeface="BIZ UDゴシック" panose="020B0400000000000000" pitchFamily="49" charset="-128"/>
                <a:ea typeface="BIZ UDゴシック" panose="020B0400000000000000" pitchFamily="49" charset="-128"/>
              </a:rPr>
              <a:t>     （話題提供）「大阪府の取り組み」 　　　　　　　　　　　　　　　　　　　　</a:t>
            </a:r>
            <a:r>
              <a:rPr lang="ja-JP" altLang="en-US" sz="950" b="0" i="0" u="none" strike="noStrike" dirty="0">
                <a:effectLst/>
                <a:latin typeface="BIZ UDゴシック" panose="020B0400000000000000" pitchFamily="49" charset="-128"/>
                <a:ea typeface="BIZ UDゴシック" panose="020B0400000000000000" pitchFamily="49" charset="-128"/>
              </a:rPr>
              <a:t>　</a:t>
            </a:r>
            <a:r>
              <a:rPr lang="ja-JP" altLang="en-US" sz="950" dirty="0">
                <a:latin typeface="BIZ UDゴシック" panose="020B0400000000000000" pitchFamily="49" charset="-128"/>
                <a:ea typeface="BIZ UDゴシック" panose="020B0400000000000000" pitchFamily="49" charset="-128"/>
              </a:rPr>
              <a:t>　　　　　　　　　　　　　　　　　</a:t>
            </a:r>
            <a:endParaRPr lang="ja-JP" altLang="en-US" sz="950" b="0" i="0" u="none" strike="noStrike" dirty="0">
              <a:effectLst/>
              <a:latin typeface="BIZ UDゴシック" panose="020B0400000000000000" pitchFamily="49" charset="-128"/>
              <a:ea typeface="BIZ UDゴシック" panose="020B0400000000000000" pitchFamily="49" charset="-128"/>
            </a:endParaRPr>
          </a:p>
        </p:txBody>
      </p:sp>
      <p:sp>
        <p:nvSpPr>
          <p:cNvPr id="41" name="テキスト ボックス 40">
            <a:extLst>
              <a:ext uri="{FF2B5EF4-FFF2-40B4-BE49-F238E27FC236}">
                <a16:creationId xmlns:a16="http://schemas.microsoft.com/office/drawing/2014/main" id="{7996A36F-25B9-A482-437D-28AC593DC575}"/>
              </a:ext>
            </a:extLst>
          </p:cNvPr>
          <p:cNvSpPr txBox="1"/>
          <p:nvPr/>
        </p:nvSpPr>
        <p:spPr>
          <a:xfrm>
            <a:off x="662190" y="7207212"/>
            <a:ext cx="3619909" cy="238527"/>
          </a:xfrm>
          <a:prstGeom prst="rect">
            <a:avLst/>
          </a:prstGeom>
          <a:noFill/>
        </p:spPr>
        <p:txBody>
          <a:bodyPr wrap="square">
            <a:spAutoFit/>
          </a:bodyPr>
          <a:lstStyle/>
          <a:p>
            <a:pPr rtl="0">
              <a:spcBef>
                <a:spcPts val="1200"/>
              </a:spcBef>
              <a:spcAft>
                <a:spcPts val="1200"/>
              </a:spcAft>
              <a:buNone/>
            </a:pPr>
            <a:r>
              <a:rPr lang="ja-JP" altLang="en-US" sz="950" b="0" i="0" u="none" strike="noStrike" dirty="0">
                <a:effectLst/>
                <a:latin typeface="BIZ UDゴシック" panose="020B0400000000000000" pitchFamily="49" charset="-128"/>
                <a:ea typeface="BIZ UDゴシック" panose="020B0400000000000000" pitchFamily="49" charset="-128"/>
              </a:rPr>
              <a:t>第</a:t>
            </a:r>
            <a:r>
              <a:rPr lang="en-US" altLang="ja-JP" sz="950" b="0" i="0" u="none" strike="noStrike" dirty="0">
                <a:effectLst/>
                <a:latin typeface="BIZ UDゴシック" panose="020B0400000000000000" pitchFamily="49" charset="-128"/>
                <a:ea typeface="BIZ UDゴシック" panose="020B0400000000000000" pitchFamily="49" charset="-128"/>
              </a:rPr>
              <a:t>2</a:t>
            </a:r>
            <a:r>
              <a:rPr lang="ja-JP" altLang="en-US" sz="950" b="0" i="0" u="none" strike="noStrike" dirty="0">
                <a:effectLst/>
                <a:latin typeface="BIZ UDゴシック" panose="020B0400000000000000" pitchFamily="49" charset="-128"/>
                <a:ea typeface="BIZ UDゴシック" panose="020B0400000000000000" pitchFamily="49" charset="-128"/>
              </a:rPr>
              <a:t>部　シンポジウム　現況報告「これってハラスメント？」</a:t>
            </a:r>
            <a:endParaRPr lang="ja-JP" altLang="en-US" sz="950" dirty="0"/>
          </a:p>
        </p:txBody>
      </p:sp>
      <p:pic>
        <p:nvPicPr>
          <p:cNvPr id="42" name="図 41">
            <a:extLst>
              <a:ext uri="{FF2B5EF4-FFF2-40B4-BE49-F238E27FC236}">
                <a16:creationId xmlns:a16="http://schemas.microsoft.com/office/drawing/2014/main" id="{7A94F9D8-12C1-E636-9D8A-8AFFE0C08B4F}"/>
              </a:ext>
            </a:extLst>
          </p:cNvPr>
          <p:cNvPicPr>
            <a:picLocks noChangeAspect="1"/>
          </p:cNvPicPr>
          <p:nvPr/>
        </p:nvPicPr>
        <p:blipFill>
          <a:blip r:embed="rId14"/>
          <a:stretch>
            <a:fillRect/>
          </a:stretch>
        </p:blipFill>
        <p:spPr>
          <a:xfrm>
            <a:off x="7185775" y="10339974"/>
            <a:ext cx="163678" cy="251447"/>
          </a:xfrm>
          <a:prstGeom prst="rect">
            <a:avLst/>
          </a:prstGeom>
        </p:spPr>
      </p:pic>
      <p:pic>
        <p:nvPicPr>
          <p:cNvPr id="43" name="図 42" descr="ポーズをとる男性グループ&#10;&#10;AI 生成コンテンツは誤りを含む可能性があります。">
            <a:extLst>
              <a:ext uri="{FF2B5EF4-FFF2-40B4-BE49-F238E27FC236}">
                <a16:creationId xmlns:a16="http://schemas.microsoft.com/office/drawing/2014/main" id="{8F11F052-D1D7-6D9A-18A9-A0D49C06C0F3}"/>
              </a:ext>
            </a:extLst>
          </p:cNvPr>
          <p:cNvPicPr>
            <a:picLocks noChangeAspect="1"/>
          </p:cNvPicPr>
          <p:nvPr/>
        </p:nvPicPr>
        <p:blipFill>
          <a:blip r:embed="rId15">
            <a:extLst>
              <a:ext uri="{28A0092B-C50C-407E-A947-70E740481C1C}">
                <a14:useLocalDpi xmlns:a14="http://schemas.microsoft.com/office/drawing/2010/main" val="0"/>
              </a:ext>
            </a:extLst>
          </a:blip>
          <a:srcRect l="235" t="13288" r="-235" b="10377"/>
          <a:stretch>
            <a:fillRect/>
          </a:stretch>
        </p:blipFill>
        <p:spPr>
          <a:xfrm>
            <a:off x="6134310" y="3621097"/>
            <a:ext cx="1124632" cy="1268282"/>
          </a:xfrm>
          <a:prstGeom prst="rect">
            <a:avLst/>
          </a:prstGeom>
          <a:ln>
            <a:solidFill>
              <a:schemeClr val="bg1">
                <a:lumMod val="85000"/>
              </a:schemeClr>
            </a:solidFill>
          </a:ln>
        </p:spPr>
      </p:pic>
      <p:pic>
        <p:nvPicPr>
          <p:cNvPr id="44" name="図 43" descr="人, 屋内, 持つ, 女性 が含まれている画像&#10;&#10;AI 生成コンテンツは誤りを含む可能性があります。">
            <a:extLst>
              <a:ext uri="{FF2B5EF4-FFF2-40B4-BE49-F238E27FC236}">
                <a16:creationId xmlns:a16="http://schemas.microsoft.com/office/drawing/2014/main" id="{C7A50F97-CA8E-8E80-6DE8-6465D3C0CCD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36701" y="4433453"/>
            <a:ext cx="630379" cy="888318"/>
          </a:xfrm>
          <a:prstGeom prst="rect">
            <a:avLst/>
          </a:prstGeom>
          <a:ln>
            <a:solidFill>
              <a:schemeClr val="bg1">
                <a:lumMod val="85000"/>
              </a:schemeClr>
            </a:solidFill>
          </a:ln>
        </p:spPr>
      </p:pic>
      <p:pic>
        <p:nvPicPr>
          <p:cNvPr id="45" name="図 44" descr="屋内, 建物, 窓, 大きい が含まれている画像&#10;&#10;AI 生成コンテンツは誤りを含む可能性があります。">
            <a:extLst>
              <a:ext uri="{FF2B5EF4-FFF2-40B4-BE49-F238E27FC236}">
                <a16:creationId xmlns:a16="http://schemas.microsoft.com/office/drawing/2014/main" id="{A77ABFC7-102B-166A-4210-0425B08F1695}"/>
              </a:ext>
            </a:extLst>
          </p:cNvPr>
          <p:cNvPicPr>
            <a:picLocks noChangeAspect="1"/>
          </p:cNvPicPr>
          <p:nvPr/>
        </p:nvPicPr>
        <p:blipFill>
          <a:blip r:embed="rId17">
            <a:extLst>
              <a:ext uri="{28A0092B-C50C-407E-A947-70E740481C1C}">
                <a14:useLocalDpi xmlns:a14="http://schemas.microsoft.com/office/drawing/2010/main" val="0"/>
              </a:ext>
            </a:extLst>
          </a:blip>
          <a:srcRect l="21008" t="28067" r="13143" b="15965"/>
          <a:stretch>
            <a:fillRect/>
          </a:stretch>
        </p:blipFill>
        <p:spPr>
          <a:xfrm>
            <a:off x="4287489" y="6554063"/>
            <a:ext cx="1388373" cy="885015"/>
          </a:xfrm>
          <a:prstGeom prst="rect">
            <a:avLst/>
          </a:prstGeom>
          <a:ln>
            <a:solidFill>
              <a:schemeClr val="bg1">
                <a:lumMod val="85000"/>
              </a:schemeClr>
            </a:solidFill>
          </a:ln>
        </p:spPr>
      </p:pic>
      <p:pic>
        <p:nvPicPr>
          <p:cNvPr id="46" name="図 45">
            <a:extLst>
              <a:ext uri="{FF2B5EF4-FFF2-40B4-BE49-F238E27FC236}">
                <a16:creationId xmlns:a16="http://schemas.microsoft.com/office/drawing/2014/main" id="{58FA6826-672E-AA80-4028-01D6A49D3219}"/>
              </a:ext>
            </a:extLst>
          </p:cNvPr>
          <p:cNvPicPr>
            <a:picLocks noChangeAspect="1"/>
          </p:cNvPicPr>
          <p:nvPr/>
        </p:nvPicPr>
        <p:blipFill>
          <a:blip r:embed="rId18">
            <a:extLst>
              <a:ext uri="{28A0092B-C50C-407E-A947-70E740481C1C}">
                <a14:useLocalDpi xmlns:a14="http://schemas.microsoft.com/office/drawing/2010/main" val="0"/>
              </a:ext>
            </a:extLst>
          </a:blip>
          <a:srcRect t="17137"/>
          <a:stretch>
            <a:fillRect/>
          </a:stretch>
        </p:blipFill>
        <p:spPr>
          <a:xfrm>
            <a:off x="5717953" y="6334579"/>
            <a:ext cx="1540858" cy="957600"/>
          </a:xfrm>
          <a:prstGeom prst="rect">
            <a:avLst/>
          </a:prstGeom>
          <a:ln>
            <a:solidFill>
              <a:schemeClr val="bg1">
                <a:lumMod val="85000"/>
              </a:schemeClr>
            </a:solidFill>
          </a:ln>
        </p:spPr>
      </p:pic>
      <p:sp>
        <p:nvSpPr>
          <p:cNvPr id="47" name="正方形/長方形 46">
            <a:extLst>
              <a:ext uri="{FF2B5EF4-FFF2-40B4-BE49-F238E27FC236}">
                <a16:creationId xmlns:a16="http://schemas.microsoft.com/office/drawing/2014/main" id="{C66CB39E-0F84-D323-9416-00181AD3F474}"/>
              </a:ext>
            </a:extLst>
          </p:cNvPr>
          <p:cNvSpPr/>
          <p:nvPr/>
        </p:nvSpPr>
        <p:spPr>
          <a:xfrm>
            <a:off x="662190" y="1922468"/>
            <a:ext cx="1899659" cy="187716"/>
          </a:xfrm>
          <a:prstGeom prst="rect">
            <a:avLst/>
          </a:prstGeom>
          <a:solidFill>
            <a:srgbClr val="A3FF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5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95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演題発表者へのインタビュー</a:t>
            </a:r>
            <a:endParaRPr kumimoji="1" lang="ja-JP" altLang="en-US" sz="950" dirty="0">
              <a:solidFill>
                <a:schemeClr val="tx1"/>
              </a:solidFill>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1627AD69-1CCB-997E-86E9-AAE0B5617220}"/>
              </a:ext>
            </a:extLst>
          </p:cNvPr>
          <p:cNvSpPr/>
          <p:nvPr/>
        </p:nvSpPr>
        <p:spPr>
          <a:xfrm>
            <a:off x="664690" y="3212879"/>
            <a:ext cx="1639059" cy="187716"/>
          </a:xfrm>
          <a:prstGeom prst="rect">
            <a:avLst/>
          </a:prstGeom>
          <a:solidFill>
            <a:srgbClr val="A3FF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5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◇参加者</a:t>
            </a:r>
            <a:r>
              <a:rPr lang="ja-JP" altLang="ja-JP" sz="95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へのインタビュー</a:t>
            </a:r>
            <a:endParaRPr kumimoji="1" lang="ja-JP" altLang="en-US" sz="950" dirty="0">
              <a:solidFill>
                <a:schemeClr val="tx1"/>
              </a:solidFill>
              <a:latin typeface="BIZ UDゴシック" panose="020B0400000000000000" pitchFamily="49" charset="-128"/>
              <a:ea typeface="BIZ UDゴシック" panose="020B0400000000000000" pitchFamily="49" charset="-128"/>
            </a:endParaRPr>
          </a:p>
        </p:txBody>
      </p:sp>
      <p:sp>
        <p:nvSpPr>
          <p:cNvPr id="49" name="テキスト ボックス 48">
            <a:extLst>
              <a:ext uri="{FF2B5EF4-FFF2-40B4-BE49-F238E27FC236}">
                <a16:creationId xmlns:a16="http://schemas.microsoft.com/office/drawing/2014/main" id="{33D3BA2A-1EC3-A99E-5943-729821B5393D}"/>
              </a:ext>
            </a:extLst>
          </p:cNvPr>
          <p:cNvSpPr txBox="1"/>
          <p:nvPr/>
        </p:nvSpPr>
        <p:spPr>
          <a:xfrm>
            <a:off x="5791703" y="5584273"/>
            <a:ext cx="1313180"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広報委員会　高村　高子</a:t>
            </a:r>
            <a:endParaRPr kumimoji="1" lang="en-US" altLang="ja-JP" sz="800" dirty="0">
              <a:latin typeface="BIZ UDゴシック" panose="020B0400000000000000" pitchFamily="49" charset="-128"/>
              <a:ea typeface="BIZ UDゴシック" panose="020B0400000000000000" pitchFamily="49" charset="-128"/>
            </a:endParaRPr>
          </a:p>
        </p:txBody>
      </p:sp>
      <p:sp>
        <p:nvSpPr>
          <p:cNvPr id="50" name="テキスト ボックス 49">
            <a:extLst>
              <a:ext uri="{FF2B5EF4-FFF2-40B4-BE49-F238E27FC236}">
                <a16:creationId xmlns:a16="http://schemas.microsoft.com/office/drawing/2014/main" id="{B72CC1C7-BF7F-E587-1F0A-384FD65E543B}"/>
              </a:ext>
            </a:extLst>
          </p:cNvPr>
          <p:cNvSpPr txBox="1"/>
          <p:nvPr/>
        </p:nvSpPr>
        <p:spPr>
          <a:xfrm>
            <a:off x="5869836" y="9974475"/>
            <a:ext cx="1313180"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広報委員会　森竹　寛美</a:t>
            </a:r>
            <a:endParaRPr kumimoji="1" lang="en-US" altLang="ja-JP" sz="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11045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8D33ECC5-6856-7F69-2BEE-196BC504547C}"/>
              </a:ext>
            </a:extLst>
          </p:cNvPr>
          <p:cNvPicPr>
            <a:picLocks noChangeAspect="1"/>
          </p:cNvPicPr>
          <p:nvPr/>
        </p:nvPicPr>
        <p:blipFill>
          <a:blip r:embed="rId2"/>
          <a:stretch>
            <a:fillRect/>
          </a:stretch>
        </p:blipFill>
        <p:spPr>
          <a:xfrm flipV="1">
            <a:off x="8022" y="18677"/>
            <a:ext cx="7551653" cy="10912441"/>
          </a:xfrm>
          <a:prstGeom prst="rect">
            <a:avLst/>
          </a:prstGeom>
          <a:ln>
            <a:solidFill>
              <a:srgbClr val="FFFCE7"/>
            </a:solidFill>
          </a:ln>
        </p:spPr>
      </p:pic>
      <p:sp>
        <p:nvSpPr>
          <p:cNvPr id="41" name="思考の吹き出し: 雲形 40">
            <a:extLst>
              <a:ext uri="{FF2B5EF4-FFF2-40B4-BE49-F238E27FC236}">
                <a16:creationId xmlns:a16="http://schemas.microsoft.com/office/drawing/2014/main" id="{4690722C-0A8E-365D-9F11-BE9A88E65D82}"/>
              </a:ext>
            </a:extLst>
          </p:cNvPr>
          <p:cNvSpPr/>
          <p:nvPr/>
        </p:nvSpPr>
        <p:spPr>
          <a:xfrm>
            <a:off x="590374" y="1615104"/>
            <a:ext cx="2461981" cy="1017002"/>
          </a:xfrm>
          <a:prstGeom prst="cloudCallout">
            <a:avLst>
              <a:gd name="adj1" fmla="val 59570"/>
              <a:gd name="adj2" fmla="val 3367"/>
            </a:avLst>
          </a:prstGeom>
          <a:solidFill>
            <a:srgbClr val="E4CCF2"/>
          </a:solidFill>
          <a:ln w="12700" cap="flat" cmpd="sng" algn="ctr">
            <a:solidFill>
              <a:srgbClr val="E4CCF2">
                <a:shade val="15000"/>
              </a:srgbClr>
            </a:solidFill>
            <a:prstDash val="solid"/>
            <a:miter lim="800000"/>
          </a:ln>
          <a:effectLst/>
        </p:spPr>
        <p:txBody>
          <a:bodyPr rtlCol="0" anchor="ctr"/>
          <a:lstStyle/>
          <a:p>
            <a:pPr marL="0" marR="0" lvl="0" indent="0" defTabSz="914400" eaLnBrk="1" fontAlgn="auto" latinLnBrk="0" hangingPunct="1">
              <a:lnSpc>
                <a:spcPts val="1300"/>
              </a:lnSpc>
              <a:spcBef>
                <a:spcPts val="0"/>
              </a:spcBef>
              <a:spcAft>
                <a:spcPts val="0"/>
              </a:spcAft>
              <a:buClrTx/>
              <a:buSzTx/>
              <a:buFontTx/>
              <a:buNone/>
              <a:tabLst/>
              <a:defRPr/>
            </a:pPr>
            <a:endParaRPr kumimoji="1" lang="en-US" altLang="ja-JP" sz="10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カスタマーハラスメントの対策が義務化されたけど、どう対策したらいいかな？</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思考の吹き出し: 雲形 41">
            <a:extLst>
              <a:ext uri="{FF2B5EF4-FFF2-40B4-BE49-F238E27FC236}">
                <a16:creationId xmlns:a16="http://schemas.microsoft.com/office/drawing/2014/main" id="{B2790484-F3B9-E8E2-6B66-D07A9465F5E1}"/>
              </a:ext>
            </a:extLst>
          </p:cNvPr>
          <p:cNvSpPr/>
          <p:nvPr/>
        </p:nvSpPr>
        <p:spPr>
          <a:xfrm>
            <a:off x="4567097" y="1600676"/>
            <a:ext cx="2684756" cy="1023604"/>
          </a:xfrm>
          <a:prstGeom prst="cloudCallout">
            <a:avLst>
              <a:gd name="adj1" fmla="val -59023"/>
              <a:gd name="adj2" fmla="val 8931"/>
            </a:avLst>
          </a:prstGeom>
          <a:solidFill>
            <a:srgbClr val="E4CCF2"/>
          </a:solidFill>
          <a:ln w="12700" cap="flat" cmpd="sng" algn="ctr">
            <a:solidFill>
              <a:srgbClr val="E4CCF2">
                <a:shade val="15000"/>
              </a:srgbClr>
            </a:solidFill>
            <a:prstDash val="solid"/>
            <a:miter lim="800000"/>
          </a:ln>
          <a:effectLst/>
        </p:spPr>
        <p:txBody>
          <a:bodyPr rtlCol="0" anchor="ctr"/>
          <a:lstStyle/>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そもそも</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カスタマーハラスメントってなにが該当するのかな？</a:t>
            </a:r>
          </a:p>
        </p:txBody>
      </p:sp>
      <p:sp>
        <p:nvSpPr>
          <p:cNvPr id="43" name="矢印: 山形 42">
            <a:extLst>
              <a:ext uri="{FF2B5EF4-FFF2-40B4-BE49-F238E27FC236}">
                <a16:creationId xmlns:a16="http://schemas.microsoft.com/office/drawing/2014/main" id="{CF91C935-18E2-1833-8FB3-D17B0D57F090}"/>
              </a:ext>
            </a:extLst>
          </p:cNvPr>
          <p:cNvSpPr/>
          <p:nvPr/>
        </p:nvSpPr>
        <p:spPr>
          <a:xfrm>
            <a:off x="4662672" y="2731158"/>
            <a:ext cx="2480031" cy="1053366"/>
          </a:xfrm>
          <a:prstGeom prst="chevron">
            <a:avLst/>
          </a:prstGeom>
          <a:solidFill>
            <a:sysClr val="window" lastClr="FFFFFF"/>
          </a:solidFill>
          <a:ln w="88900" cap="flat" cmpd="sng" algn="ctr">
            <a:solidFill>
              <a:srgbClr val="FEB8AC">
                <a:alpha val="74000"/>
              </a:srgbClr>
            </a:solidFill>
            <a:prstDash val="solid"/>
            <a:miter lim="800000"/>
          </a:ln>
          <a:effectLst/>
        </p:spPr>
        <p:txBody>
          <a:bodyPr rtlCol="0" anchor="ctr"/>
          <a:lstStyle/>
          <a:p>
            <a:pPr marL="0" marR="0" lvl="0" indent="0" defTabSz="914400" eaLnBrk="1" fontAlgn="auto" latinLnBrk="0" hangingPunct="1">
              <a:lnSpc>
                <a:spcPts val="15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例えば</a:t>
            </a:r>
            <a:r>
              <a:rPr kumimoji="1" lang="en-US" altLang="ja-JP"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defTabSz="914400" eaLnBrk="1" fontAlgn="auto" latinLnBrk="0" hangingPunct="1">
              <a:lnSpc>
                <a:spcPts val="15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暴言や暴力</a:t>
            </a:r>
            <a:endParaRPr kumimoji="1" lang="en-US" altLang="ja-JP"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5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不当な要求など</a:t>
            </a:r>
          </a:p>
        </p:txBody>
      </p:sp>
      <p:sp>
        <p:nvSpPr>
          <p:cNvPr id="44" name="吹き出し: 角を丸めた四角形 43">
            <a:extLst>
              <a:ext uri="{FF2B5EF4-FFF2-40B4-BE49-F238E27FC236}">
                <a16:creationId xmlns:a16="http://schemas.microsoft.com/office/drawing/2014/main" id="{872E6F2F-D370-15D1-B614-9D4B895B68B7}"/>
              </a:ext>
            </a:extLst>
          </p:cNvPr>
          <p:cNvSpPr/>
          <p:nvPr/>
        </p:nvSpPr>
        <p:spPr>
          <a:xfrm>
            <a:off x="290551" y="4492202"/>
            <a:ext cx="2897029" cy="1309234"/>
          </a:xfrm>
          <a:prstGeom prst="wedgeRoundRectCallout">
            <a:avLst>
              <a:gd name="adj1" fmla="val 55689"/>
              <a:gd name="adj2" fmla="val 24087"/>
              <a:gd name="adj3" fmla="val 16667"/>
            </a:avLst>
          </a:prstGeom>
          <a:solidFill>
            <a:srgbClr val="F9DDA2"/>
          </a:solidFill>
          <a:ln w="12700" cap="flat" cmpd="sng" algn="ctr">
            <a:solidFill>
              <a:srgbClr val="F9DDA2">
                <a:shade val="15000"/>
              </a:srgbClr>
            </a:solidFill>
            <a:prstDash val="solid"/>
            <a:miter lim="800000"/>
          </a:ln>
          <a:effectLst/>
        </p:spPr>
        <p:txBody>
          <a:bodyPr rtlCol="0" anchor="ctr"/>
          <a:lstStyle/>
          <a:p>
            <a:pPr marL="0" marR="0" lvl="0" indent="0" defTabSz="914400" eaLnBrk="1" fontAlgn="auto" latinLnBrk="0" hangingPunct="1">
              <a:lnSpc>
                <a:spcPts val="14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ハラスメントには毅然とした対応方針を明確にする </a:t>
            </a:r>
            <a:endParaRPr kumimoji="1" lang="en-US" altLang="ja-JP"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4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組織がハラスメントについての方針を定め</a:t>
            </a:r>
            <a:endPar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職員に周知していく</a:t>
            </a:r>
            <a:endPar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・契約時にカスタマーハラスメントについて</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の説明を行い理解して頂く（ちらしなども</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利用する）</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吹き出し: 角を丸めた四角形 44">
            <a:extLst>
              <a:ext uri="{FF2B5EF4-FFF2-40B4-BE49-F238E27FC236}">
                <a16:creationId xmlns:a16="http://schemas.microsoft.com/office/drawing/2014/main" id="{FE406A35-8905-286E-4703-846CF9A52D1A}"/>
              </a:ext>
            </a:extLst>
          </p:cNvPr>
          <p:cNvSpPr/>
          <p:nvPr/>
        </p:nvSpPr>
        <p:spPr>
          <a:xfrm>
            <a:off x="4544702" y="4491172"/>
            <a:ext cx="2728267" cy="1310263"/>
          </a:xfrm>
          <a:prstGeom prst="wedgeRoundRectCallout">
            <a:avLst>
              <a:gd name="adj1" fmla="val -55731"/>
              <a:gd name="adj2" fmla="val 36978"/>
              <a:gd name="adj3" fmla="val 16667"/>
            </a:avLst>
          </a:prstGeom>
          <a:solidFill>
            <a:srgbClr val="F9DDA2"/>
          </a:solidFill>
          <a:ln w="12700" cap="flat" cmpd="sng" algn="ctr">
            <a:solidFill>
              <a:srgbClr val="F9DDA2">
                <a:shade val="15000"/>
              </a:srgbClr>
            </a:solidFill>
            <a:prstDash val="solid"/>
            <a:miter lim="800000"/>
          </a:ln>
          <a:effectLst/>
        </p:spPr>
        <p:txBody>
          <a:bodyPr rtlCol="0" anchor="ctr"/>
          <a:lstStyle/>
          <a:p>
            <a:pPr marL="0" marR="0" lvl="0" indent="0" defTabSz="914400" eaLnBrk="1" fontAlgn="auto" latinLnBrk="0" hangingPunct="1">
              <a:lnSpc>
                <a:spcPts val="1400"/>
              </a:lnSpc>
              <a:spcBef>
                <a:spcPts val="0"/>
              </a:spcBef>
              <a:spcAft>
                <a:spcPts val="0"/>
              </a:spcAft>
              <a:buClrTx/>
              <a:buSzTx/>
              <a:buFontTx/>
              <a:buNone/>
              <a:tabLst/>
              <a:defRPr/>
            </a:pPr>
            <a:r>
              <a:rPr kumimoji="1" lang="ja-JP" altLang="en-US" sz="100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相談窓口の設置と対応マニュアルの整備 </a:t>
            </a: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・スタッフがハラスメント被害を気軽に  </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相談できる窓口を設置し、報告体制を </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構築する </a:t>
            </a: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・ハラスメントの具体的な事例や対応方</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法を記したマニュアルを作成し、全ス</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タッフで共有する </a:t>
            </a:r>
          </a:p>
        </p:txBody>
      </p:sp>
      <p:sp>
        <p:nvSpPr>
          <p:cNvPr id="46" name="吹き出し: 角を丸めた四角形 45">
            <a:extLst>
              <a:ext uri="{FF2B5EF4-FFF2-40B4-BE49-F238E27FC236}">
                <a16:creationId xmlns:a16="http://schemas.microsoft.com/office/drawing/2014/main" id="{6FB92554-077F-59C2-347B-28E74B536E5D}"/>
              </a:ext>
            </a:extLst>
          </p:cNvPr>
          <p:cNvSpPr/>
          <p:nvPr/>
        </p:nvSpPr>
        <p:spPr>
          <a:xfrm>
            <a:off x="287980" y="5930755"/>
            <a:ext cx="2897029" cy="704255"/>
          </a:xfrm>
          <a:prstGeom prst="wedgeRoundRectCallout">
            <a:avLst>
              <a:gd name="adj1" fmla="val 54353"/>
              <a:gd name="adj2" fmla="val -36588"/>
              <a:gd name="adj3" fmla="val 16667"/>
            </a:avLst>
          </a:prstGeom>
          <a:solidFill>
            <a:srgbClr val="F9DDA2"/>
          </a:solidFill>
          <a:ln w="12700" cap="flat" cmpd="sng" algn="ctr">
            <a:solidFill>
              <a:srgbClr val="FF0000"/>
            </a:solidFill>
            <a:prstDash val="solid"/>
            <a:miter lim="800000"/>
          </a:ln>
          <a:effectLst/>
        </p:spPr>
        <p:txBody>
          <a:bodyPr rtlCol="0" anchor="ctr"/>
          <a:lstStyle/>
          <a:p>
            <a:pPr marL="0" marR="0" lvl="0" indent="0" defTabSz="914400" eaLnBrk="1" fontAlgn="auto" latinLnBrk="0" hangingPunct="1">
              <a:lnSpc>
                <a:spcPts val="1400"/>
              </a:lnSpc>
              <a:spcBef>
                <a:spcPts val="0"/>
              </a:spcBef>
              <a:spcAft>
                <a:spcPts val="0"/>
              </a:spcAft>
              <a:buClrTx/>
              <a:buSzTx/>
              <a:buFontTx/>
              <a:buNone/>
              <a:tabLst/>
              <a:defRPr/>
            </a:pPr>
            <a:r>
              <a:rPr kumimoji="1" lang="ja-JP" altLang="en-US" sz="60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0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endParaRPr kumimoji="1" lang="ja-JP" altLang="en-US" sz="10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吹き出し: 角を丸めた四角形 46">
            <a:extLst>
              <a:ext uri="{FF2B5EF4-FFF2-40B4-BE49-F238E27FC236}">
                <a16:creationId xmlns:a16="http://schemas.microsoft.com/office/drawing/2014/main" id="{6D5181BF-63DB-1A24-D329-6EC04BD9F668}"/>
              </a:ext>
            </a:extLst>
          </p:cNvPr>
          <p:cNvSpPr/>
          <p:nvPr/>
        </p:nvSpPr>
        <p:spPr>
          <a:xfrm>
            <a:off x="4544512" y="5928033"/>
            <a:ext cx="2728267" cy="706815"/>
          </a:xfrm>
          <a:prstGeom prst="wedgeRoundRectCallout">
            <a:avLst>
              <a:gd name="adj1" fmla="val -54307"/>
              <a:gd name="adj2" fmla="val -32516"/>
              <a:gd name="adj3" fmla="val 16667"/>
            </a:avLst>
          </a:prstGeom>
          <a:solidFill>
            <a:srgbClr val="F9DDA2"/>
          </a:solidFill>
          <a:ln w="12700" cap="flat" cmpd="sng" algn="ctr">
            <a:solidFill>
              <a:srgbClr val="F9DDA2">
                <a:shade val="15000"/>
              </a:srgbClr>
            </a:solidFill>
            <a:prstDash val="solid"/>
            <a:miter lim="800000"/>
          </a:ln>
          <a:effectLst/>
        </p:spPr>
        <p:txBody>
          <a:bodyPr rtlCol="0" anchor="ctr"/>
          <a:lstStyle/>
          <a:p>
            <a:pPr marL="0" marR="0" lvl="0" indent="0" defTabSz="914400" eaLnBrk="1" fontAlgn="auto" latinLnBrk="0" hangingPunct="1">
              <a:lnSpc>
                <a:spcPts val="1400"/>
              </a:lnSpc>
              <a:spcBef>
                <a:spcPts val="0"/>
              </a:spcBef>
              <a:spcAft>
                <a:spcPts val="0"/>
              </a:spcAft>
              <a:buClrTx/>
              <a:buSzTx/>
              <a:buFontTx/>
              <a:buNone/>
              <a:tabLst/>
              <a:defRPr/>
            </a:pPr>
            <a:r>
              <a:rPr kumimoji="1" lang="ja-JP" altLang="en-US" sz="100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情報共有とリスク把握 </a:t>
            </a: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・利用者や家族からの不満やクレームを</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組織全体で共有し、潜在的なリスクを </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300"/>
              </a:lnSpc>
              <a:spcBef>
                <a:spcPts val="0"/>
              </a:spcBef>
              <a:spcAft>
                <a:spcPts val="0"/>
              </a:spcAft>
              <a:buClrTx/>
              <a:buSzTx/>
              <a:buFontTx/>
              <a:buNone/>
              <a:tabLst/>
              <a:defRPr/>
            </a:pP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把握する</a:t>
            </a:r>
          </a:p>
        </p:txBody>
      </p:sp>
      <p:sp>
        <p:nvSpPr>
          <p:cNvPr id="48" name="四角形: 角を丸くする 47">
            <a:extLst>
              <a:ext uri="{FF2B5EF4-FFF2-40B4-BE49-F238E27FC236}">
                <a16:creationId xmlns:a16="http://schemas.microsoft.com/office/drawing/2014/main" id="{2ACFD838-23DA-2C75-401F-78E0705FDF2C}"/>
              </a:ext>
            </a:extLst>
          </p:cNvPr>
          <p:cNvSpPr/>
          <p:nvPr/>
        </p:nvSpPr>
        <p:spPr>
          <a:xfrm>
            <a:off x="287980" y="7357440"/>
            <a:ext cx="6981685" cy="2901923"/>
          </a:xfrm>
          <a:prstGeom prst="roundRect">
            <a:avLst/>
          </a:prstGeom>
          <a:solidFill>
            <a:srgbClr val="F7C6BB"/>
          </a:solidFill>
          <a:ln w="12700" cap="flat" cmpd="sng" algn="ctr">
            <a:solidFill>
              <a:srgbClr val="F5BAAC">
                <a:shade val="15000"/>
              </a:srgbClr>
            </a:solidFill>
            <a:prstDash val="solid"/>
            <a:miter lim="800000"/>
          </a:ln>
          <a:effectLst/>
        </p:spPr>
        <p:txBody>
          <a:bodyPr rtlCol="0" anchor="ctr"/>
          <a:lstStyle/>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①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複数人での対応 </a:t>
            </a:r>
            <a:r>
              <a:rPr kumimoji="1" lang="en-US" altLang="ja-JP"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カスハラリスクが高い利用者宅へは可能な限り複数人で訪問する。 </a:t>
            </a: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毅然とした対応 </a:t>
            </a: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不当な要求であっても、どのように対応していくかステーション</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で話し合いの場を持つ。　</a:t>
            </a: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③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冷静な初動対応 </a:t>
            </a: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相手の主訴を見極め、その場で解決を焦らず事業所へ持ち帰り報告</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することの徹底。</a:t>
            </a: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④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警察等への通報 </a:t>
            </a: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身の危険を感じる場合は、ためらわずに警察へ通報する。</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必要に応じて弁護士などの専門家にも相談できる体制を整える。 </a:t>
            </a: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⑤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関係機関への連携</a:t>
            </a: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利用者に精神疾患や認知症などがある場合は、医師に連絡して指示</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を仰ぐ。 </a:t>
            </a: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⑥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日頃からの関係構築 </a:t>
            </a: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日頃から利用者・家族との関係を築き、訪問看護師が出来る訪問</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内容について説明を口頭又は書面で説明する</a:t>
            </a:r>
            <a:endPar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600"/>
              </a:lnSpc>
              <a:spcBef>
                <a:spcPts val="0"/>
              </a:spcBef>
              <a:spcAft>
                <a:spcPts val="0"/>
              </a:spcAft>
              <a:buClrTx/>
              <a:buSzTx/>
              <a:buFontTx/>
              <a:buNone/>
              <a:tabLst/>
              <a:defRPr/>
            </a:pP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⑦ </a:t>
            </a:r>
            <a:r>
              <a:rPr kumimoji="1" lang="ja-JP" altLang="en-US" sz="95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n-cs"/>
              </a:rPr>
              <a:t>窓口相談</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大阪府介護事業者・従事者向けカスタマーハラスメント相談窓口</a:t>
            </a:r>
            <a:r>
              <a:rPr kumimoji="1"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が開設。</a:t>
            </a:r>
          </a:p>
        </p:txBody>
      </p:sp>
      <p:sp>
        <p:nvSpPr>
          <p:cNvPr id="49" name="四角形: 角を丸くする 48">
            <a:extLst>
              <a:ext uri="{FF2B5EF4-FFF2-40B4-BE49-F238E27FC236}">
                <a16:creationId xmlns:a16="http://schemas.microsoft.com/office/drawing/2014/main" id="{A8B5CB26-F1BE-F944-11A2-81A6CBCD09B2}"/>
              </a:ext>
            </a:extLst>
          </p:cNvPr>
          <p:cNvSpPr/>
          <p:nvPr/>
        </p:nvSpPr>
        <p:spPr>
          <a:xfrm>
            <a:off x="544977" y="6864593"/>
            <a:ext cx="2924271" cy="546094"/>
          </a:xfrm>
          <a:prstGeom prst="roundRect">
            <a:avLst/>
          </a:prstGeom>
          <a:solidFill>
            <a:srgbClr val="F5BAAC">
              <a:lumMod val="90000"/>
            </a:srgbClr>
          </a:solidFill>
          <a:ln w="6350" cap="flat" cmpd="sng" algn="ctr">
            <a:solidFill>
              <a:srgbClr val="F5BAA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四角形: 角を丸くする 49">
            <a:extLst>
              <a:ext uri="{FF2B5EF4-FFF2-40B4-BE49-F238E27FC236}">
                <a16:creationId xmlns:a16="http://schemas.microsoft.com/office/drawing/2014/main" id="{F2D08F8D-72D1-0607-4F7B-3EAED1C08BD2}"/>
              </a:ext>
            </a:extLst>
          </p:cNvPr>
          <p:cNvSpPr/>
          <p:nvPr/>
        </p:nvSpPr>
        <p:spPr>
          <a:xfrm>
            <a:off x="711173" y="6894123"/>
            <a:ext cx="2602175" cy="485944"/>
          </a:xfrm>
          <a:prstGeom prst="roundRect">
            <a:avLst/>
          </a:prstGeom>
          <a:gradFill rotWithShape="1">
            <a:gsLst>
              <a:gs pos="0">
                <a:srgbClr val="F5BAAC">
                  <a:lumMod val="110000"/>
                  <a:satMod val="105000"/>
                  <a:tint val="67000"/>
                </a:srgbClr>
              </a:gs>
              <a:gs pos="50000">
                <a:srgbClr val="F5BAAC">
                  <a:lumMod val="105000"/>
                  <a:satMod val="103000"/>
                  <a:tint val="73000"/>
                </a:srgbClr>
              </a:gs>
              <a:gs pos="100000">
                <a:srgbClr val="F5BAAC">
                  <a:lumMod val="105000"/>
                  <a:satMod val="109000"/>
                  <a:tint val="81000"/>
                </a:srgbClr>
              </a:gs>
            </a:gsLst>
            <a:lin ang="5400000" scaled="0"/>
          </a:gradFill>
          <a:ln w="6350" cap="flat" cmpd="sng" algn="ctr">
            <a:solidFill>
              <a:srgbClr val="F5BAA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具体的な対策</a:t>
            </a:r>
          </a:p>
        </p:txBody>
      </p:sp>
      <p:grpSp>
        <p:nvGrpSpPr>
          <p:cNvPr id="51" name="グループ化 50">
            <a:extLst>
              <a:ext uri="{FF2B5EF4-FFF2-40B4-BE49-F238E27FC236}">
                <a16:creationId xmlns:a16="http://schemas.microsoft.com/office/drawing/2014/main" id="{F0F26D29-0828-3D92-CE0E-B6FB22390FD0}"/>
              </a:ext>
            </a:extLst>
          </p:cNvPr>
          <p:cNvGrpSpPr/>
          <p:nvPr/>
        </p:nvGrpSpPr>
        <p:grpSpPr>
          <a:xfrm>
            <a:off x="2024548" y="3890760"/>
            <a:ext cx="3486763" cy="547200"/>
            <a:chOff x="9610725" y="4140791"/>
            <a:chExt cx="3486763" cy="547200"/>
          </a:xfrm>
        </p:grpSpPr>
        <p:sp>
          <p:nvSpPr>
            <p:cNvPr id="52" name="四角形: 角を丸くする 51">
              <a:extLst>
                <a:ext uri="{FF2B5EF4-FFF2-40B4-BE49-F238E27FC236}">
                  <a16:creationId xmlns:a16="http://schemas.microsoft.com/office/drawing/2014/main" id="{87CD9845-101C-6E34-EF78-AE685C9FC6DC}"/>
                </a:ext>
              </a:extLst>
            </p:cNvPr>
            <p:cNvSpPr/>
            <p:nvPr/>
          </p:nvSpPr>
          <p:spPr>
            <a:xfrm>
              <a:off x="9610725" y="4140791"/>
              <a:ext cx="3486763" cy="547200"/>
            </a:xfrm>
            <a:prstGeom prst="roundRect">
              <a:avLst/>
            </a:prstGeom>
            <a:solidFill>
              <a:srgbClr val="F9DDA2">
                <a:lumMod val="90000"/>
              </a:srgbClr>
            </a:solidFill>
            <a:ln w="6350" cap="flat" cmpd="sng" algn="ctr">
              <a:solidFill>
                <a:srgbClr val="F9DDA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3" name="四角形: 角を丸くする 52">
              <a:extLst>
                <a:ext uri="{FF2B5EF4-FFF2-40B4-BE49-F238E27FC236}">
                  <a16:creationId xmlns:a16="http://schemas.microsoft.com/office/drawing/2014/main" id="{E8D032D8-5A23-59EC-2E10-62B13F3D56F7}"/>
                </a:ext>
              </a:extLst>
            </p:cNvPr>
            <p:cNvSpPr/>
            <p:nvPr/>
          </p:nvSpPr>
          <p:spPr>
            <a:xfrm>
              <a:off x="9736526" y="4159391"/>
              <a:ext cx="3218190" cy="485944"/>
            </a:xfrm>
            <a:prstGeom prst="roundRect">
              <a:avLst/>
            </a:prstGeom>
            <a:gradFill rotWithShape="1">
              <a:gsLst>
                <a:gs pos="0">
                  <a:srgbClr val="F9DDA2">
                    <a:lumMod val="110000"/>
                    <a:satMod val="105000"/>
                    <a:tint val="67000"/>
                  </a:srgbClr>
                </a:gs>
                <a:gs pos="50000">
                  <a:srgbClr val="F9DDA2">
                    <a:lumMod val="105000"/>
                    <a:satMod val="103000"/>
                    <a:tint val="73000"/>
                  </a:srgbClr>
                </a:gs>
                <a:gs pos="100000">
                  <a:srgbClr val="F9DDA2">
                    <a:lumMod val="105000"/>
                    <a:satMod val="109000"/>
                    <a:tint val="81000"/>
                  </a:srgbClr>
                </a:gs>
              </a:gsLst>
              <a:lin ang="5400000" scaled="0"/>
            </a:gradFill>
            <a:ln w="6350" cap="flat" cmpd="sng" algn="ctr">
              <a:solidFill>
                <a:srgbClr val="F9DDA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日頃からしておくべきこと</a:t>
              </a:r>
            </a:p>
          </p:txBody>
        </p:sp>
      </p:grpSp>
      <p:sp>
        <p:nvSpPr>
          <p:cNvPr id="54" name="テキスト ボックス 53">
            <a:extLst>
              <a:ext uri="{FF2B5EF4-FFF2-40B4-BE49-F238E27FC236}">
                <a16:creationId xmlns:a16="http://schemas.microsoft.com/office/drawing/2014/main" id="{331AB566-10EC-C67B-FFBF-DED2C7950D7A}"/>
              </a:ext>
            </a:extLst>
          </p:cNvPr>
          <p:cNvSpPr txBox="1"/>
          <p:nvPr/>
        </p:nvSpPr>
        <p:spPr>
          <a:xfrm>
            <a:off x="5756933" y="9552374"/>
            <a:ext cx="1828800" cy="606192"/>
          </a:xfrm>
          <a:prstGeom prst="rect">
            <a:avLst/>
          </a:prstGeom>
          <a:noFill/>
        </p:spPr>
        <p:txBody>
          <a:bodyPr wrap="square" rtlCol="0">
            <a:spAutoFit/>
          </a:bodyPr>
          <a:lstStyle/>
          <a:p>
            <a:pPr>
              <a:lnSpc>
                <a:spcPts val="1300"/>
              </a:lnSpc>
            </a:pPr>
            <a:r>
              <a:rPr kumimoji="1" lang="ja-JP" altLang="en-US" sz="800" dirty="0">
                <a:solidFill>
                  <a:prstClr val="black"/>
                </a:solidFill>
                <a:latin typeface="BIZ UDゴシック" panose="020B0400000000000000" pitchFamily="49" charset="-128"/>
                <a:ea typeface="BIZ UDゴシック" panose="020B0400000000000000" pitchFamily="49" charset="-128"/>
              </a:rPr>
              <a:t>大阪府介護事業者・従事者向</a:t>
            </a:r>
            <a:endParaRPr kumimoji="1" lang="en-US" altLang="ja-JP" sz="800" dirty="0">
              <a:solidFill>
                <a:prstClr val="black"/>
              </a:solidFill>
              <a:latin typeface="BIZ UDゴシック" panose="020B0400000000000000" pitchFamily="49" charset="-128"/>
              <a:ea typeface="BIZ UDゴシック" panose="020B0400000000000000" pitchFamily="49" charset="-128"/>
            </a:endParaRPr>
          </a:p>
          <a:p>
            <a:pPr>
              <a:lnSpc>
                <a:spcPts val="1300"/>
              </a:lnSpc>
            </a:pPr>
            <a:r>
              <a:rPr kumimoji="1" lang="ja-JP" altLang="en-US" sz="800" dirty="0">
                <a:solidFill>
                  <a:prstClr val="black"/>
                </a:solidFill>
                <a:latin typeface="BIZ UDゴシック" panose="020B0400000000000000" pitchFamily="49" charset="-128"/>
                <a:ea typeface="BIZ UDゴシック" panose="020B0400000000000000" pitchFamily="49" charset="-128"/>
              </a:rPr>
              <a:t>カスタマーハラスメント相談</a:t>
            </a:r>
            <a:endParaRPr kumimoji="1" lang="en-US" altLang="ja-JP" sz="800" dirty="0">
              <a:solidFill>
                <a:prstClr val="black"/>
              </a:solidFill>
              <a:latin typeface="BIZ UDゴシック" panose="020B0400000000000000" pitchFamily="49" charset="-128"/>
              <a:ea typeface="BIZ UDゴシック" panose="020B0400000000000000" pitchFamily="49" charset="-128"/>
            </a:endParaRPr>
          </a:p>
          <a:p>
            <a:pPr>
              <a:lnSpc>
                <a:spcPts val="1300"/>
              </a:lnSpc>
            </a:pPr>
            <a:r>
              <a:rPr kumimoji="1" lang="ja-JP" altLang="en-US" dirty="0">
                <a:solidFill>
                  <a:prstClr val="black"/>
                </a:solidFill>
                <a:latin typeface="BIZ UDゴシック" panose="020B0400000000000000" pitchFamily="49" charset="-128"/>
                <a:ea typeface="BIZ UDゴシック" panose="020B0400000000000000" pitchFamily="49" charset="-128"/>
              </a:rPr>
              <a:t>　　　　　　　　　　　　</a:t>
            </a:r>
            <a:endParaRPr kumimoji="1" lang="ja-JP" altLang="en-US" dirty="0">
              <a:solidFill>
                <a:prstClr val="black"/>
              </a:solidFill>
              <a:latin typeface="Calibri" panose="020F0502020204030204"/>
            </a:endParaRPr>
          </a:p>
        </p:txBody>
      </p:sp>
      <p:grpSp>
        <p:nvGrpSpPr>
          <p:cNvPr id="55" name="グループ化 54">
            <a:extLst>
              <a:ext uri="{FF2B5EF4-FFF2-40B4-BE49-F238E27FC236}">
                <a16:creationId xmlns:a16="http://schemas.microsoft.com/office/drawing/2014/main" id="{E0CC2E04-7713-0685-96D8-5B7446F53090}"/>
              </a:ext>
            </a:extLst>
          </p:cNvPr>
          <p:cNvGrpSpPr/>
          <p:nvPr/>
        </p:nvGrpSpPr>
        <p:grpSpPr>
          <a:xfrm>
            <a:off x="6194756" y="8871137"/>
            <a:ext cx="684000" cy="684000"/>
            <a:chOff x="14120494" y="9042103"/>
            <a:chExt cx="684000" cy="684000"/>
          </a:xfrm>
        </p:grpSpPr>
        <p:sp>
          <p:nvSpPr>
            <p:cNvPr id="56" name="正方形/長方形 55">
              <a:extLst>
                <a:ext uri="{FF2B5EF4-FFF2-40B4-BE49-F238E27FC236}">
                  <a16:creationId xmlns:a16="http://schemas.microsoft.com/office/drawing/2014/main" id="{303797D3-A70F-9AD1-320F-F41AA72A7749}"/>
                </a:ext>
              </a:extLst>
            </p:cNvPr>
            <p:cNvSpPr/>
            <p:nvPr/>
          </p:nvSpPr>
          <p:spPr>
            <a:xfrm>
              <a:off x="14120494" y="9042103"/>
              <a:ext cx="684000" cy="684000"/>
            </a:xfrm>
            <a:prstGeom prst="rect">
              <a:avLst/>
            </a:prstGeom>
            <a:solidFill>
              <a:sysClr val="window" lastClr="FFFFFF"/>
            </a:solidFill>
            <a:ln w="889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57" name="図 56" descr="QR コード&#10;&#10;AI 生成コンテンツは誤りを含む可能性があります。">
              <a:extLst>
                <a:ext uri="{FF2B5EF4-FFF2-40B4-BE49-F238E27FC236}">
                  <a16:creationId xmlns:a16="http://schemas.microsoft.com/office/drawing/2014/main" id="{2E8A57D5-1C61-CA99-E712-F4FAF9A21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9411" y="9098326"/>
              <a:ext cx="573075" cy="573075"/>
            </a:xfrm>
            <a:prstGeom prst="rect">
              <a:avLst/>
            </a:prstGeom>
          </p:spPr>
        </p:pic>
      </p:grpSp>
      <p:sp>
        <p:nvSpPr>
          <p:cNvPr id="58" name="テキスト ボックス 57">
            <a:extLst>
              <a:ext uri="{FF2B5EF4-FFF2-40B4-BE49-F238E27FC236}">
                <a16:creationId xmlns:a16="http://schemas.microsoft.com/office/drawing/2014/main" id="{E45B8C65-CC4A-20D4-8181-869C8FD69A39}"/>
              </a:ext>
            </a:extLst>
          </p:cNvPr>
          <p:cNvSpPr txBox="1"/>
          <p:nvPr/>
        </p:nvSpPr>
        <p:spPr>
          <a:xfrm>
            <a:off x="355781" y="5924629"/>
            <a:ext cx="2682145" cy="895117"/>
          </a:xfrm>
          <a:prstGeom prst="rect">
            <a:avLst/>
          </a:prstGeom>
          <a:noFill/>
        </p:spPr>
        <p:txBody>
          <a:bodyPr wrap="none" rtlCol="0">
            <a:spAutoFit/>
          </a:bodyPr>
          <a:lstStyle/>
          <a:p>
            <a:pPr>
              <a:lnSpc>
                <a:spcPts val="1400"/>
              </a:lnSpc>
            </a:pPr>
            <a:r>
              <a:rPr kumimoji="1" lang="ja-JP" altLang="en-US" sz="950" b="1" dirty="0">
                <a:solidFill>
                  <a:srgbClr val="7030A0"/>
                </a:solidFill>
                <a:latin typeface="BIZ UDゴシック" panose="020B0400000000000000" pitchFamily="49" charset="-128"/>
                <a:ea typeface="BIZ UDゴシック" panose="020B0400000000000000" pitchFamily="49" charset="-128"/>
              </a:rPr>
              <a:t>スタッフの教育・研修 </a:t>
            </a:r>
            <a:endParaRPr kumimoji="1" lang="en-US" altLang="ja-JP" sz="950" b="1" dirty="0">
              <a:solidFill>
                <a:srgbClr val="7030A0"/>
              </a:solidFill>
              <a:latin typeface="BIZ UDゴシック" panose="020B0400000000000000" pitchFamily="49" charset="-128"/>
              <a:ea typeface="BIZ UDゴシック" panose="020B0400000000000000" pitchFamily="49" charset="-128"/>
            </a:endParaRPr>
          </a:p>
          <a:p>
            <a:pPr>
              <a:lnSpc>
                <a:spcPts val="1400"/>
              </a:lnSpc>
            </a:pPr>
            <a:r>
              <a:rPr kumimoji="1" lang="ja-JP" altLang="en-US" sz="950" b="1" dirty="0">
                <a:solidFill>
                  <a:prstClr val="black"/>
                </a:solidFill>
                <a:latin typeface="BIZ UDゴシック" panose="020B0400000000000000" pitchFamily="49" charset="-128"/>
                <a:ea typeface="BIZ UDゴシック" panose="020B0400000000000000" pitchFamily="49" charset="-128"/>
              </a:rPr>
              <a:t>・入職時や定期的な研修で、ハラスメントの </a:t>
            </a:r>
            <a:endParaRPr kumimoji="1" lang="en-US" altLang="ja-JP" sz="950" b="1" dirty="0">
              <a:solidFill>
                <a:prstClr val="black"/>
              </a:solidFill>
              <a:latin typeface="BIZ UDゴシック" panose="020B0400000000000000" pitchFamily="49" charset="-128"/>
              <a:ea typeface="BIZ UDゴシック" panose="020B0400000000000000" pitchFamily="49" charset="-128"/>
            </a:endParaRPr>
          </a:p>
          <a:p>
            <a:pPr>
              <a:lnSpc>
                <a:spcPts val="1300"/>
              </a:lnSpc>
            </a:pPr>
            <a:r>
              <a:rPr kumimoji="1" lang="en-US" altLang="ja-JP" sz="950" b="1" dirty="0">
                <a:solidFill>
                  <a:prstClr val="black"/>
                </a:solidFill>
                <a:latin typeface="BIZ UDゴシック" panose="020B0400000000000000" pitchFamily="49" charset="-128"/>
                <a:ea typeface="BIZ UDゴシック" panose="020B0400000000000000" pitchFamily="49" charset="-128"/>
              </a:rPr>
              <a:t>  </a:t>
            </a:r>
            <a:r>
              <a:rPr kumimoji="1" lang="ja-JP" altLang="en-US" sz="950" b="1" dirty="0">
                <a:solidFill>
                  <a:prstClr val="black"/>
                </a:solidFill>
                <a:latin typeface="BIZ UDゴシック" panose="020B0400000000000000" pitchFamily="49" charset="-128"/>
                <a:ea typeface="BIZ UDゴシック" panose="020B0400000000000000" pitchFamily="49" charset="-128"/>
              </a:rPr>
              <a:t>定義、対応方法、具体的な事例などを学ぶ</a:t>
            </a:r>
            <a:endParaRPr kumimoji="1" lang="en-US" altLang="ja-JP" sz="950" b="1" dirty="0">
              <a:solidFill>
                <a:prstClr val="black"/>
              </a:solidFill>
              <a:latin typeface="BIZ UDゴシック" panose="020B0400000000000000" pitchFamily="49" charset="-128"/>
              <a:ea typeface="BIZ UDゴシック" panose="020B0400000000000000" pitchFamily="49" charset="-128"/>
            </a:endParaRPr>
          </a:p>
          <a:p>
            <a:endParaRPr kumimoji="1" lang="ja-JP" altLang="en-US" dirty="0">
              <a:solidFill>
                <a:prstClr val="black"/>
              </a:solidFill>
              <a:latin typeface="Calibri" panose="020F0502020204030204"/>
            </a:endParaRPr>
          </a:p>
        </p:txBody>
      </p:sp>
      <p:pic>
        <p:nvPicPr>
          <p:cNvPr id="59" name="図 58">
            <a:extLst>
              <a:ext uri="{FF2B5EF4-FFF2-40B4-BE49-F238E27FC236}">
                <a16:creationId xmlns:a16="http://schemas.microsoft.com/office/drawing/2014/main" id="{274F11AE-B8F0-BED2-C538-1FA8539456DC}"/>
              </a:ext>
            </a:extLst>
          </p:cNvPr>
          <p:cNvPicPr>
            <a:picLocks noChangeAspect="1"/>
          </p:cNvPicPr>
          <p:nvPr/>
        </p:nvPicPr>
        <p:blipFill>
          <a:blip r:embed="rId4"/>
          <a:stretch>
            <a:fillRect/>
          </a:stretch>
        </p:blipFill>
        <p:spPr>
          <a:xfrm>
            <a:off x="272190" y="10270007"/>
            <a:ext cx="185026" cy="240772"/>
          </a:xfrm>
          <a:prstGeom prst="rect">
            <a:avLst/>
          </a:prstGeom>
        </p:spPr>
      </p:pic>
      <p:pic>
        <p:nvPicPr>
          <p:cNvPr id="60" name="図 59">
            <a:extLst>
              <a:ext uri="{FF2B5EF4-FFF2-40B4-BE49-F238E27FC236}">
                <a16:creationId xmlns:a16="http://schemas.microsoft.com/office/drawing/2014/main" id="{74667F5B-CEA4-4BCB-D619-C2AF4C8FF07E}"/>
              </a:ext>
            </a:extLst>
          </p:cNvPr>
          <p:cNvPicPr>
            <a:picLocks noChangeAspect="1"/>
          </p:cNvPicPr>
          <p:nvPr/>
        </p:nvPicPr>
        <p:blipFill>
          <a:blip r:embed="rId5"/>
          <a:stretch>
            <a:fillRect/>
          </a:stretch>
        </p:blipFill>
        <p:spPr>
          <a:xfrm>
            <a:off x="6442168" y="7358413"/>
            <a:ext cx="873177" cy="1224000"/>
          </a:xfrm>
          <a:prstGeom prst="rect">
            <a:avLst/>
          </a:prstGeom>
          <a:ln>
            <a:solidFill>
              <a:sysClr val="window" lastClr="FFFFFF">
                <a:lumMod val="85000"/>
              </a:sysClr>
            </a:solidFill>
          </a:ln>
          <a:effectLst>
            <a:outerShdw blurRad="50800" dist="38100" dir="2700000" algn="tl" rotWithShape="0">
              <a:prstClr val="black">
                <a:alpha val="40000"/>
              </a:prstClr>
            </a:outerShdw>
          </a:effectLst>
        </p:spPr>
      </p:pic>
      <p:pic>
        <p:nvPicPr>
          <p:cNvPr id="61" name="図 60">
            <a:extLst>
              <a:ext uri="{FF2B5EF4-FFF2-40B4-BE49-F238E27FC236}">
                <a16:creationId xmlns:a16="http://schemas.microsoft.com/office/drawing/2014/main" id="{0F78783A-1B4F-4A5B-60C8-3708C51E0C1E}"/>
              </a:ext>
            </a:extLst>
          </p:cNvPr>
          <p:cNvPicPr>
            <a:picLocks noChangeAspect="1"/>
          </p:cNvPicPr>
          <p:nvPr/>
        </p:nvPicPr>
        <p:blipFill>
          <a:blip r:embed="rId6"/>
          <a:stretch>
            <a:fillRect/>
          </a:stretch>
        </p:blipFill>
        <p:spPr>
          <a:xfrm>
            <a:off x="5573949" y="6924485"/>
            <a:ext cx="862499" cy="1224000"/>
          </a:xfrm>
          <a:prstGeom prst="rect">
            <a:avLst/>
          </a:prstGeom>
          <a:ln>
            <a:solidFill>
              <a:sysClr val="window" lastClr="FFFFFF">
                <a:lumMod val="85000"/>
              </a:sysClr>
            </a:solidFill>
          </a:ln>
          <a:effectLst>
            <a:outerShdw blurRad="50800" dist="38100" dir="2700000" algn="tl" rotWithShape="0">
              <a:prstClr val="black">
                <a:alpha val="40000"/>
              </a:prstClr>
            </a:outerShdw>
          </a:effectLst>
        </p:spPr>
      </p:pic>
      <p:pic>
        <p:nvPicPr>
          <p:cNvPr id="62" name="図 61" descr="アイコン&#10;&#10;AI 生成コンテンツは誤りを含む可能性があります。">
            <a:extLst>
              <a:ext uri="{FF2B5EF4-FFF2-40B4-BE49-F238E27FC236}">
                <a16:creationId xmlns:a16="http://schemas.microsoft.com/office/drawing/2014/main" id="{F53E039E-E0CB-5560-9259-51EFB2FF4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1799" y="1647922"/>
            <a:ext cx="767016" cy="1098350"/>
          </a:xfrm>
          <a:prstGeom prst="rect">
            <a:avLst/>
          </a:prstGeom>
        </p:spPr>
      </p:pic>
      <p:sp>
        <p:nvSpPr>
          <p:cNvPr id="63" name="矢印: 五方向 62">
            <a:extLst>
              <a:ext uri="{FF2B5EF4-FFF2-40B4-BE49-F238E27FC236}">
                <a16:creationId xmlns:a16="http://schemas.microsoft.com/office/drawing/2014/main" id="{23A139A5-F054-2B2F-4F51-8D2A03FC618B}"/>
              </a:ext>
            </a:extLst>
          </p:cNvPr>
          <p:cNvSpPr/>
          <p:nvPr/>
        </p:nvSpPr>
        <p:spPr>
          <a:xfrm>
            <a:off x="405326" y="2715255"/>
            <a:ext cx="4557060" cy="1079513"/>
          </a:xfrm>
          <a:prstGeom prst="homePlate">
            <a:avLst/>
          </a:prstGeom>
          <a:solidFill>
            <a:sysClr val="window" lastClr="FFFFFF"/>
          </a:solidFill>
          <a:ln w="88900" cap="flat" cmpd="sng" algn="ctr">
            <a:solidFill>
              <a:srgbClr val="FEB8AC">
                <a:alpha val="74000"/>
              </a:srgbClr>
            </a:solidFill>
            <a:prstDash val="solid"/>
            <a:miter lim="800000"/>
          </a:ln>
          <a:effectLst/>
        </p:spPr>
        <p:txBody>
          <a:bodyPr rtlCol="0" anchor="ctr"/>
          <a:lstStyle/>
          <a:p>
            <a:pPr marL="0" marR="0" lvl="0" indent="0" defTabSz="914400" eaLnBrk="1" fontAlgn="auto" latinLnBrk="0" hangingPunct="1">
              <a:lnSpc>
                <a:spcPts val="1400"/>
              </a:lnSpc>
              <a:spcBef>
                <a:spcPts val="0"/>
              </a:spcBef>
              <a:spcAft>
                <a:spcPts val="0"/>
              </a:spcAft>
              <a:buClrTx/>
              <a:buSzTx/>
              <a:buFontTx/>
              <a:buNone/>
              <a:tabLst/>
              <a:defRPr/>
            </a:pPr>
            <a:endParaRPr kumimoji="1" lang="en-US" altLang="ja-JP" sz="1050" b="1" i="0" u="sng"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400"/>
              </a:lnSpc>
              <a:spcBef>
                <a:spcPts val="0"/>
              </a:spcBef>
              <a:spcAft>
                <a:spcPts val="0"/>
              </a:spcAft>
              <a:buClrTx/>
              <a:buSzTx/>
              <a:buFontTx/>
              <a:buNone/>
              <a:tabLst/>
              <a:defRPr/>
            </a:pPr>
            <a:endParaRPr kumimoji="1" lang="en-US" altLang="ja-JP" sz="1050" b="1" i="0" u="sng"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400"/>
              </a:lnSpc>
              <a:spcBef>
                <a:spcPts val="0"/>
              </a:spcBef>
              <a:spcAft>
                <a:spcPts val="0"/>
              </a:spcAft>
              <a:buClrTx/>
              <a:buSzTx/>
              <a:buFontTx/>
              <a:buNone/>
              <a:tabLst/>
              <a:defRPr/>
            </a:pPr>
            <a:r>
              <a:rPr kumimoji="1" lang="ja-JP" altLang="en-US" sz="1050" b="1" i="0" u="sng"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カスタマーハラスメント</a:t>
            </a: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とは、以下の</a:t>
            </a:r>
            <a:r>
              <a:rPr kumimoji="1" lang="ja-JP" altLang="en-US" sz="1050" b="1" i="0" u="sng" strike="noStrike" kern="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３つの要素</a:t>
            </a: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をすべて満たす</a:t>
            </a:r>
            <a:endParaRPr kumimoji="1" lang="en-US" altLang="ja-JP"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4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ものです。</a:t>
            </a:r>
          </a:p>
          <a:p>
            <a:pPr marL="0" marR="0" lvl="0" indent="0" defTabSz="914400" eaLnBrk="1" fontAlgn="auto" latinLnBrk="0" hangingPunct="1">
              <a:lnSpc>
                <a:spcPts val="15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① 顧客、取引先、施設利用者その他の利害関係者が行う</a:t>
            </a:r>
          </a:p>
          <a:p>
            <a:pPr marL="0" marR="0" lvl="0" indent="0" defTabSz="914400" eaLnBrk="1" fontAlgn="auto" latinLnBrk="0" hangingPunct="1">
              <a:lnSpc>
                <a:spcPts val="15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 社会通念上許容される範囲を超えた言動により</a:t>
            </a:r>
            <a:endParaRPr kumimoji="1" lang="en-US" altLang="ja-JP"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5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③ 労働者の就業環境を害すること</a:t>
            </a:r>
            <a:endParaRPr kumimoji="1" lang="en-US" altLang="ja-JP"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500"/>
              </a:lnSpc>
              <a:spcBef>
                <a:spcPts val="0"/>
              </a:spcBef>
              <a:spcAft>
                <a:spcPts val="0"/>
              </a:spcAft>
              <a:buClrTx/>
              <a:buSzTx/>
              <a:buFontTx/>
              <a:buNone/>
              <a:tabLst/>
              <a:defRPr/>
            </a:pPr>
            <a:endParaRPr kumimoji="1" lang="en-US" altLang="ja-JP"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ts val="1500"/>
              </a:lnSpc>
              <a:spcBef>
                <a:spcPts val="0"/>
              </a:spcBef>
              <a:spcAft>
                <a:spcPts val="0"/>
              </a:spcAft>
              <a:buClrTx/>
              <a:buSzTx/>
              <a:buFontTx/>
              <a:buNone/>
              <a:tabLst/>
              <a:defRPr/>
            </a:pPr>
            <a:endParaRPr kumimoji="1" lang="ja-JP" altLang="en-US" sz="10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64" name="図 63" descr="挿絵 が含まれている画像&#10;&#10;AI 生成コンテンツは誤りを含む可能性があります。">
            <a:extLst>
              <a:ext uri="{FF2B5EF4-FFF2-40B4-BE49-F238E27FC236}">
                <a16:creationId xmlns:a16="http://schemas.microsoft.com/office/drawing/2014/main" id="{665AED3B-3223-C462-30EC-C7FD41D8D4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58" b="97544" l="24211" r="69825">
                        <a14:foregroundMark x1="24912" y1="10175" x2="24912" y2="10175"/>
                        <a14:foregroundMark x1="25614" y1="12632" x2="25614" y2="12632"/>
                        <a14:foregroundMark x1="25263" y1="11930" x2="25263" y2="11930"/>
                        <a14:foregroundMark x1="25965" y1="14737" x2="25965" y2="14737"/>
                        <a14:foregroundMark x1="25965" y1="14035" x2="25965" y2="14035"/>
                        <a14:foregroundMark x1="26667" y1="17193" x2="26667" y2="17193"/>
                        <a14:foregroundMark x1="26316" y1="16491" x2="26316" y2="16491"/>
                        <a14:foregroundMark x1="27018" y1="19298" x2="27018" y2="19298"/>
                        <a14:foregroundMark x1="27018" y1="18596" x2="27018" y2="18596"/>
                        <a14:foregroundMark x1="26667" y1="17895" x2="26667" y2="17895"/>
                        <a14:foregroundMark x1="27368" y1="21053" x2="27368" y2="21053"/>
                        <a14:foregroundMark x1="27719" y1="22456" x2="27719" y2="22456"/>
                        <a14:foregroundMark x1="27719" y1="21404" x2="27719" y2="21404"/>
                        <a14:foregroundMark x1="27018" y1="20000" x2="27018" y2="20000"/>
                        <a14:foregroundMark x1="26667" y1="18947" x2="26667" y2="18947"/>
                        <a14:foregroundMark x1="26667" y1="17193" x2="26667" y2="17193"/>
                        <a14:foregroundMark x1="41053" y1="10877" x2="41053" y2="10877"/>
                        <a14:foregroundMark x1="55088" y1="7368" x2="55088" y2="7368"/>
                        <a14:foregroundMark x1="50877" y1="3158" x2="50877" y2="3158"/>
                        <a14:foregroundMark x1="66667" y1="17544" x2="66667" y2="17544"/>
                        <a14:foregroundMark x1="69825" y1="21053" x2="69825" y2="21053"/>
                        <a14:foregroundMark x1="69825" y1="34035" x2="69825" y2="34035"/>
                        <a14:foregroundMark x1="69474" y1="34035" x2="69474" y2="34035"/>
                        <a14:foregroundMark x1="47368" y1="37193" x2="47368" y2="37193"/>
                        <a14:foregroundMark x1="52632" y1="36842" x2="52632" y2="36842"/>
                        <a14:foregroundMark x1="51930" y1="37193" x2="51930" y2="37193"/>
                        <a14:foregroundMark x1="47719" y1="36491" x2="47719" y2="36491"/>
                        <a14:foregroundMark x1="48772" y1="35789" x2="48772" y2="35789"/>
                        <a14:foregroundMark x1="48772" y1="36842" x2="48772" y2="36842"/>
                        <a14:foregroundMark x1="47719" y1="35088" x2="47719" y2="35088"/>
                        <a14:foregroundMark x1="46667" y1="36140" x2="46667" y2="36140"/>
                        <a14:foregroundMark x1="47018" y1="35789" x2="47018" y2="35789"/>
                        <a14:foregroundMark x1="47719" y1="35088" x2="47719" y2="35088"/>
                        <a14:foregroundMark x1="47719" y1="35088" x2="47719" y2="35088"/>
                        <a14:foregroundMark x1="48070" y1="35088" x2="48070" y2="35088"/>
                        <a14:foregroundMark x1="43158" y1="40000" x2="43158" y2="40000"/>
                        <a14:foregroundMark x1="45614" y1="40702" x2="45614" y2="40702"/>
                        <a14:foregroundMark x1="52632" y1="48421" x2="52632" y2="48421"/>
                        <a14:foregroundMark x1="47719" y1="45965" x2="47719" y2="45965"/>
                        <a14:foregroundMark x1="44912" y1="44561" x2="44912" y2="44561"/>
                        <a14:foregroundMark x1="42807" y1="44912" x2="42807" y2="44912"/>
                        <a14:foregroundMark x1="43509" y1="44211" x2="43509" y2="44211"/>
                        <a14:foregroundMark x1="47719" y1="42807" x2="48070" y2="43509"/>
                        <a14:foregroundMark x1="48070" y1="43509" x2="48070" y2="43509"/>
                        <a14:foregroundMark x1="48070" y1="43509" x2="49123" y2="43509"/>
                        <a14:foregroundMark x1="50526" y1="42105" x2="50526" y2="42105"/>
                        <a14:foregroundMark x1="49825" y1="41754" x2="49825" y2="41754"/>
                        <a14:foregroundMark x1="49825" y1="41404" x2="52632" y2="41404"/>
                        <a14:foregroundMark x1="54737" y1="41053" x2="54737" y2="41754"/>
                        <a14:foregroundMark x1="54737" y1="41754" x2="54737" y2="41754"/>
                        <a14:foregroundMark x1="54737" y1="42456" x2="54386" y2="44211"/>
                        <a14:foregroundMark x1="48772" y1="49474" x2="48772" y2="49474"/>
                        <a14:foregroundMark x1="48772" y1="49123" x2="48772" y2="49123"/>
                        <a14:foregroundMark x1="52632" y1="49474" x2="52632" y2="49474"/>
                        <a14:foregroundMark x1="52632" y1="49474" x2="52632" y2="49474"/>
                        <a14:foregroundMark x1="52632" y1="49825" x2="52281" y2="50526"/>
                        <a14:foregroundMark x1="51579" y1="50877" x2="51228" y2="51579"/>
                        <a14:foregroundMark x1="50175" y1="51228" x2="50175" y2="51228"/>
                        <a14:foregroundMark x1="49825" y1="50877" x2="49825" y2="50877"/>
                        <a14:foregroundMark x1="48772" y1="50877" x2="48772" y2="50877"/>
                        <a14:foregroundMark x1="48772" y1="50877" x2="47719" y2="51579"/>
                        <a14:foregroundMark x1="47018" y1="51228" x2="47018" y2="51228"/>
                        <a14:foregroundMark x1="47368" y1="50877" x2="47368" y2="51579"/>
                        <a14:foregroundMark x1="47018" y1="51930" x2="45965" y2="53684"/>
                        <a14:foregroundMark x1="45965" y1="53333" x2="45965" y2="53333"/>
                        <a14:foregroundMark x1="45965" y1="53684" x2="45614" y2="54386"/>
                        <a14:foregroundMark x1="45263" y1="54737" x2="45263" y2="55439"/>
                        <a14:foregroundMark x1="45263" y1="55439" x2="44912" y2="55789"/>
                        <a14:foregroundMark x1="44912" y1="55789" x2="44912" y2="56491"/>
                        <a14:foregroundMark x1="44912" y1="57193" x2="44912" y2="57895"/>
                        <a14:foregroundMark x1="44561" y1="57895" x2="44561" y2="58596"/>
                        <a14:foregroundMark x1="44561" y1="58596" x2="44561" y2="59298"/>
                        <a14:foregroundMark x1="44561" y1="63860" x2="44561" y2="63860"/>
                        <a14:foregroundMark x1="44211" y1="64912" x2="44211" y2="64912"/>
                        <a14:foregroundMark x1="44211" y1="65965" x2="44211" y2="66667"/>
                        <a14:foregroundMark x1="43860" y1="66667" x2="43860" y2="66667"/>
                        <a14:foregroundMark x1="45263" y1="67719" x2="45263" y2="67719"/>
                        <a14:foregroundMark x1="45965" y1="67719" x2="45965" y2="67719"/>
                        <a14:foregroundMark x1="46667" y1="68070" x2="47368" y2="68421"/>
                        <a14:foregroundMark x1="57193" y1="64211" x2="57193" y2="64211"/>
                        <a14:foregroundMark x1="56842" y1="64211" x2="56842" y2="64211"/>
                        <a14:foregroundMark x1="56491" y1="62105" x2="56491" y2="62105"/>
                        <a14:foregroundMark x1="56491" y1="61404" x2="56491" y2="61404"/>
                        <a14:foregroundMark x1="56491" y1="60000" x2="56491" y2="60000"/>
                        <a14:foregroundMark x1="47719" y1="81404" x2="47719" y2="81404"/>
                        <a14:foregroundMark x1="47719" y1="81404" x2="47719" y2="81404"/>
                        <a14:foregroundMark x1="48070" y1="79649" x2="48070" y2="79649"/>
                        <a14:foregroundMark x1="48070" y1="77895" x2="48070" y2="78246"/>
                        <a14:foregroundMark x1="49825" y1="76140" x2="49825" y2="76491"/>
                        <a14:foregroundMark x1="50526" y1="75789" x2="50877" y2="76140"/>
                        <a14:foregroundMark x1="54035" y1="74737" x2="54035" y2="74737"/>
                        <a14:foregroundMark x1="54386" y1="74035" x2="54737" y2="74737"/>
                        <a14:foregroundMark x1="54737" y1="74035" x2="54737" y2="74035"/>
                        <a14:foregroundMark x1="54737" y1="72632" x2="54737" y2="72632"/>
                        <a14:foregroundMark x1="54737" y1="71228" x2="54737" y2="71228"/>
                        <a14:foregroundMark x1="54737" y1="70526" x2="54737" y2="70526"/>
                        <a14:foregroundMark x1="52982" y1="69474" x2="52982" y2="69474"/>
                        <a14:foregroundMark x1="51930" y1="70877" x2="51930" y2="75789"/>
                        <a14:foregroundMark x1="51579" y1="76842" x2="51930" y2="80000"/>
                        <a14:foregroundMark x1="52281" y1="80000" x2="52281" y2="80351"/>
                        <a14:foregroundMark x1="52281" y1="80702" x2="52281" y2="81754"/>
                        <a14:foregroundMark x1="52281" y1="82105" x2="52281" y2="83509"/>
                        <a14:foregroundMark x1="52281" y1="84211" x2="52281" y2="84561"/>
                        <a14:foregroundMark x1="51930" y1="85614" x2="51228" y2="86667"/>
                        <a14:foregroundMark x1="50877" y1="85965" x2="50877" y2="84211"/>
                        <a14:foregroundMark x1="47368" y1="80702" x2="47368" y2="80702"/>
                        <a14:foregroundMark x1="45614" y1="80702" x2="45614" y2="80702"/>
                        <a14:foregroundMark x1="45614" y1="80351" x2="45614" y2="80351"/>
                        <a14:foregroundMark x1="45614" y1="80000" x2="45614" y2="80702"/>
                        <a14:foregroundMark x1="45614" y1="81053" x2="45614" y2="81053"/>
                        <a14:foregroundMark x1="43860" y1="80702" x2="43860" y2="80702"/>
                        <a14:foregroundMark x1="44211" y1="80351" x2="44211" y2="80351"/>
                        <a14:foregroundMark x1="44211" y1="82456" x2="44211" y2="82456"/>
                        <a14:foregroundMark x1="44211" y1="84211" x2="44211" y2="84211"/>
                        <a14:foregroundMark x1="45263" y1="91579" x2="45263" y2="91579"/>
                        <a14:foregroundMark x1="44912" y1="90526" x2="44912" y2="90526"/>
                        <a14:foregroundMark x1="44912" y1="89474" x2="44912" y2="89474"/>
                        <a14:foregroundMark x1="44912" y1="88772" x2="44912" y2="88772"/>
                        <a14:foregroundMark x1="44561" y1="87719" x2="44561" y2="87719"/>
                        <a14:foregroundMark x1="44561" y1="86667" x2="44561" y2="86667"/>
                        <a14:foregroundMark x1="44561" y1="85263" x2="44561" y2="85263"/>
                        <a14:foregroundMark x1="44561" y1="84912" x2="44561" y2="84912"/>
                        <a14:foregroundMark x1="44561" y1="84211" x2="44561" y2="84211"/>
                        <a14:foregroundMark x1="43860" y1="78596" x2="43860" y2="78596"/>
                        <a14:foregroundMark x1="48421" y1="93684" x2="48421" y2="93684"/>
                        <a14:foregroundMark x1="52281" y1="95088" x2="52281" y2="95088"/>
                        <a14:foregroundMark x1="51930" y1="62807" x2="51930" y2="62807"/>
                        <a14:foregroundMark x1="43860" y1="82807" x2="43860" y2="82807"/>
                        <a14:foregroundMark x1="44211" y1="84912" x2="44211" y2="84912"/>
                        <a14:foregroundMark x1="44211" y1="84561" x2="44211" y2="84561"/>
                        <a14:foregroundMark x1="44211" y1="83860" x2="44211" y2="83860"/>
                        <a14:foregroundMark x1="44211" y1="82807" x2="44211" y2="82807"/>
                        <a14:foregroundMark x1="44211" y1="82456" x2="44211" y2="82456"/>
                        <a14:foregroundMark x1="44211" y1="81754" x2="44211" y2="81754"/>
                        <a14:foregroundMark x1="44211" y1="81404" x2="44211" y2="81404"/>
                        <a14:foregroundMark x1="44561" y1="80702" x2="44561" y2="80702"/>
                        <a14:foregroundMark x1="43158" y1="70175" x2="43158" y2="70175"/>
                        <a14:foregroundMark x1="57193" y1="74737" x2="57193" y2="74737"/>
                        <a14:foregroundMark x1="56842" y1="75789" x2="56842" y2="76842"/>
                        <a14:foregroundMark x1="56842" y1="77193" x2="56842" y2="77193"/>
                        <a14:foregroundMark x1="56491" y1="80351" x2="56491" y2="80351"/>
                        <a14:foregroundMark x1="56842" y1="85263" x2="56842" y2="85263"/>
                        <a14:foregroundMark x1="56491" y1="86667" x2="56491" y2="86667"/>
                        <a14:foregroundMark x1="55439" y1="91228" x2="55439" y2="91228"/>
                        <a14:foregroundMark x1="56140" y1="90877" x2="56140" y2="90877"/>
                        <a14:foregroundMark x1="56140" y1="89123" x2="56140" y2="89123"/>
                        <a14:foregroundMark x1="56140" y1="87368" x2="56140" y2="87368"/>
                        <a14:foregroundMark x1="56140" y1="88772" x2="56140" y2="89474"/>
                        <a14:foregroundMark x1="56140" y1="89474" x2="55789" y2="90526"/>
                        <a14:foregroundMark x1="55439" y1="91228" x2="55088" y2="91579"/>
                        <a14:foregroundMark x1="54737" y1="92281" x2="54737" y2="92281"/>
                        <a14:foregroundMark x1="54737" y1="92281" x2="54737" y2="92281"/>
                        <a14:foregroundMark x1="54737" y1="92632" x2="54386" y2="92982"/>
                        <a14:foregroundMark x1="54386" y1="93684" x2="54035" y2="94035"/>
                        <a14:foregroundMark x1="54386" y1="94737" x2="54386" y2="94737"/>
                        <a14:foregroundMark x1="54386" y1="95439" x2="54386" y2="95439"/>
                        <a14:foregroundMark x1="47368" y1="92281" x2="47719" y2="92632"/>
                        <a14:foregroundMark x1="45614" y1="97193" x2="45614" y2="97193"/>
                        <a14:foregroundMark x1="45614" y1="97544" x2="45614" y2="97544"/>
                        <a14:foregroundMark x1="27719" y1="23509" x2="27719" y2="23509"/>
                        <a14:foregroundMark x1="28070" y1="24211" x2="28070" y2="24211"/>
                        <a14:foregroundMark x1="28421" y1="25614" x2="28421" y2="25614"/>
                        <a14:foregroundMark x1="28421" y1="24912" x2="28421" y2="24912"/>
                        <a14:foregroundMark x1="28772" y1="27018" x2="28772" y2="27018"/>
                        <a14:foregroundMark x1="28772" y1="28421" x2="28772" y2="28421"/>
                        <a14:foregroundMark x1="29474" y1="30175" x2="29474" y2="30175"/>
                        <a14:foregroundMark x1="29825" y1="32281" x2="29825" y2="32281"/>
                        <a14:foregroundMark x1="30526" y1="34386" x2="30526" y2="34386"/>
                        <a14:foregroundMark x1="29825" y1="34035" x2="29825" y2="34035"/>
                        <a14:foregroundMark x1="29825" y1="31930" x2="29825" y2="31930"/>
                        <a14:foregroundMark x1="29825" y1="30877" x2="29825" y2="30877"/>
                        <a14:foregroundMark x1="29474" y1="29825" x2="29474" y2="29825"/>
                        <a14:foregroundMark x1="29123" y1="29474" x2="29123" y2="29474"/>
                        <a14:foregroundMark x1="28772" y1="26316" x2="28772" y2="26316"/>
                        <a14:foregroundMark x1="28421" y1="25965" x2="28421" y2="25965"/>
                        <a14:foregroundMark x1="24912" y1="10526" x2="24912" y2="10526"/>
                        <a14:foregroundMark x1="24912" y1="9825" x2="24912" y2="9825"/>
                        <a14:foregroundMark x1="24912" y1="9474" x2="24912" y2="9474"/>
                        <a14:foregroundMark x1="24912" y1="11228" x2="24912" y2="11228"/>
                        <a14:foregroundMark x1="24912" y1="10175" x2="24912" y2="10175"/>
                        <a14:foregroundMark x1="24912" y1="9474" x2="24912" y2="9474"/>
                        <a14:foregroundMark x1="25614" y1="10877" x2="25614" y2="10877"/>
                        <a14:foregroundMark x1="25263" y1="9474" x2="25263" y2="9474"/>
                        <a14:foregroundMark x1="25614" y1="12982" x2="25614" y2="12982"/>
                        <a14:foregroundMark x1="25965" y1="14035" x2="25965" y2="14035"/>
                        <a14:foregroundMark x1="25614" y1="12982" x2="25614" y2="12982"/>
                        <a14:foregroundMark x1="25614" y1="14035" x2="25614" y2="14035"/>
                        <a14:foregroundMark x1="25614" y1="13333" x2="25614" y2="13333"/>
                        <a14:foregroundMark x1="26316" y1="17193" x2="26316" y2="17193"/>
                        <a14:foregroundMark x1="27368" y1="21053" x2="27368" y2="21053"/>
                        <a14:foregroundMark x1="27719" y1="20702" x2="27719" y2="20702"/>
                        <a14:foregroundMark x1="27719" y1="23158" x2="27719" y2="23158"/>
                        <a14:foregroundMark x1="28070" y1="23860" x2="28070" y2="23860"/>
                        <a14:foregroundMark x1="27719" y1="22807" x2="27719" y2="22807"/>
                        <a14:foregroundMark x1="28421" y1="23509" x2="28421" y2="23509"/>
                        <a14:foregroundMark x1="28070" y1="22807" x2="28070" y2="22807"/>
                        <a14:foregroundMark x1="28772" y1="25965" x2="28772" y2="25965"/>
                        <a14:foregroundMark x1="28421" y1="26316" x2="28421" y2="27018"/>
                        <a14:foregroundMark x1="29825" y1="31228" x2="29825" y2="31228"/>
                        <a14:foregroundMark x1="30175" y1="32281" x2="30175" y2="32281"/>
                        <a14:foregroundMark x1="30175" y1="34386" x2="30175" y2="34386"/>
                        <a14:foregroundMark x1="30175" y1="35088" x2="30175" y2="35088"/>
                        <a14:foregroundMark x1="29123" y1="31228" x2="29123" y2="31228"/>
                        <a14:foregroundMark x1="49825" y1="29123" x2="49825" y2="29123"/>
                        <a14:foregroundMark x1="45614" y1="95789" x2="45614" y2="95789"/>
                        <a14:foregroundMark x1="45263" y1="96842" x2="45263" y2="96842"/>
                        <a14:foregroundMark x1="45614" y1="96491" x2="45614" y2="96491"/>
                        <a14:foregroundMark x1="45965" y1="97544" x2="45965" y2="97544"/>
                        <a14:foregroundMark x1="56842" y1="79298" x2="56842" y2="79298"/>
                        <a14:foregroundMark x1="56491" y1="78596" x2="56491" y2="78596"/>
                        <a14:foregroundMark x1="55789" y1="88772" x2="55789" y2="88772"/>
                        <a14:foregroundMark x1="55439" y1="89123" x2="55439" y2="89123"/>
                        <a14:foregroundMark x1="55439" y1="90877" x2="55439" y2="90877"/>
                        <a14:foregroundMark x1="55439" y1="90877" x2="55439" y2="90877"/>
                        <a14:foregroundMark x1="55789" y1="90877" x2="55789" y2="90877"/>
                        <a14:foregroundMark x1="55789" y1="91228" x2="55789" y2="91228"/>
                        <a14:foregroundMark x1="55088" y1="90877" x2="55088" y2="90877"/>
                        <a14:foregroundMark x1="55439" y1="91228" x2="55439" y2="91228"/>
                        <a14:foregroundMark x1="44912" y1="88070" x2="44912" y2="88070"/>
                        <a14:foregroundMark x1="44912" y1="88772" x2="44912" y2="88772"/>
                        <a14:foregroundMark x1="44912" y1="89474" x2="44912" y2="89474"/>
                        <a14:foregroundMark x1="44912" y1="89825" x2="44912" y2="89825"/>
                        <a14:foregroundMark x1="45263" y1="90526" x2="45263" y2="90526"/>
                        <a14:foregroundMark x1="45263" y1="90877" x2="45263" y2="90877"/>
                        <a14:foregroundMark x1="45263" y1="90877" x2="45263" y2="90877"/>
                        <a14:foregroundMark x1="44912" y1="89825" x2="44912" y2="89825"/>
                        <a14:foregroundMark x1="44912" y1="88772" x2="44912" y2="88772"/>
                        <a14:foregroundMark x1="44912" y1="87719" x2="44912" y2="87719"/>
                        <a14:foregroundMark x1="43509" y1="67719" x2="43509" y2="67719"/>
                        <a14:foregroundMark x1="43509" y1="67368" x2="43509" y2="67368"/>
                        <a14:foregroundMark x1="43158" y1="67368" x2="43158" y2="67368"/>
                        <a14:foregroundMark x1="29825" y1="35789" x2="29825" y2="35789"/>
                        <a14:foregroundMark x1="29123" y1="36140" x2="29123" y2="36140"/>
                        <a14:foregroundMark x1="30526" y1="35439" x2="30526" y2="35439"/>
                        <a14:foregroundMark x1="32982" y1="41053" x2="32982" y2="41053"/>
                        <a14:foregroundMark x1="25614" y1="11930" x2="25614" y2="11930"/>
                        <a14:foregroundMark x1="25263" y1="11228" x2="25263" y2="11228"/>
                        <a14:foregroundMark x1="25965" y1="13333" x2="25965" y2="13333"/>
                        <a14:foregroundMark x1="25965" y1="15088" x2="25965" y2="15088"/>
                        <a14:foregroundMark x1="25965" y1="15789" x2="25965" y2="15789"/>
                        <a14:foregroundMark x1="56491" y1="70877" x2="56491" y2="70877"/>
                        <a14:foregroundMark x1="56842" y1="69825" x2="56842" y2="69825"/>
                        <a14:foregroundMark x1="56842" y1="70175" x2="56842" y2="70175"/>
                        <a14:foregroundMark x1="56491" y1="71228" x2="56491" y2="71228"/>
                        <a14:foregroundMark x1="56491" y1="70877" x2="56491" y2="70877"/>
                      </a14:backgroundRemoval>
                    </a14:imgEffect>
                  </a14:imgLayer>
                </a14:imgProps>
              </a:ext>
              <a:ext uri="{28A0092B-C50C-407E-A947-70E740481C1C}">
                <a14:useLocalDpi xmlns:a14="http://schemas.microsoft.com/office/drawing/2010/main" val="0"/>
              </a:ext>
            </a:extLst>
          </a:blip>
          <a:srcRect l="24288" r="28600"/>
          <a:stretch>
            <a:fillRect/>
          </a:stretch>
        </p:blipFill>
        <p:spPr>
          <a:xfrm>
            <a:off x="3315729" y="4639354"/>
            <a:ext cx="1076562" cy="2285131"/>
          </a:xfrm>
          <a:prstGeom prst="rect">
            <a:avLst/>
          </a:prstGeom>
        </p:spPr>
      </p:pic>
      <p:sp>
        <p:nvSpPr>
          <p:cNvPr id="65" name="四角形: 角を丸くする 64">
            <a:extLst>
              <a:ext uri="{FF2B5EF4-FFF2-40B4-BE49-F238E27FC236}">
                <a16:creationId xmlns:a16="http://schemas.microsoft.com/office/drawing/2014/main" id="{9078FE07-15BF-DF18-716E-C2AB4BD53376}"/>
              </a:ext>
            </a:extLst>
          </p:cNvPr>
          <p:cNvSpPr/>
          <p:nvPr/>
        </p:nvSpPr>
        <p:spPr>
          <a:xfrm>
            <a:off x="489501" y="538632"/>
            <a:ext cx="6538658" cy="984410"/>
          </a:xfrm>
          <a:prstGeom prst="roundRect">
            <a:avLst/>
          </a:prstGeom>
          <a:solidFill>
            <a:srgbClr val="19C3FF"/>
          </a:solid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66" name="四角形: 角を丸くする 65">
            <a:extLst>
              <a:ext uri="{FF2B5EF4-FFF2-40B4-BE49-F238E27FC236}">
                <a16:creationId xmlns:a16="http://schemas.microsoft.com/office/drawing/2014/main" id="{44451605-FAF5-050B-7E7D-612562884D91}"/>
              </a:ext>
            </a:extLst>
          </p:cNvPr>
          <p:cNvSpPr/>
          <p:nvPr/>
        </p:nvSpPr>
        <p:spPr>
          <a:xfrm>
            <a:off x="555190" y="478998"/>
            <a:ext cx="6544462" cy="984187"/>
          </a:xfrm>
          <a:prstGeom prst="roundRect">
            <a:avLst/>
          </a:prstGeom>
          <a:gradFill>
            <a:gsLst>
              <a:gs pos="0">
                <a:srgbClr val="BAE1FC"/>
              </a:gs>
              <a:gs pos="100000">
                <a:srgbClr val="FAD5EA">
                  <a:lumMod val="45000"/>
                  <a:lumOff val="55000"/>
                </a:srgbClr>
              </a:gs>
              <a:gs pos="99000">
                <a:srgbClr val="FDF1F8"/>
              </a:gs>
              <a:gs pos="59000">
                <a:srgbClr val="BAE1FC"/>
              </a:gs>
            </a:gsLst>
            <a:lin ang="0" scaled="1"/>
          </a:gradFill>
          <a:ln w="889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600" b="1" i="0" u="none" strike="noStrike" kern="0" cap="none" spc="0" normalizeH="0" baseline="0" noProof="0" dirty="0">
              <a:ln>
                <a:noFill/>
              </a:ln>
              <a:solidFill>
                <a:srgbClr val="7030A0"/>
              </a:solidFill>
              <a:effectLst/>
              <a:uLnTx/>
              <a:uFillTx/>
              <a:latin typeface="M PLUS Rounded 1c"/>
              <a:ea typeface="游ゴシック" panose="020B0400000000000000"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7030A0"/>
                </a:solidFill>
                <a:effectLst/>
                <a:uLnTx/>
                <a:uFillTx/>
                <a:latin typeface="M PLUS Rounded 1c"/>
                <a:ea typeface="游ゴシック" panose="020B0400000000000000" pitchFamily="50" charset="-128"/>
                <a:cs typeface="+mn-cs"/>
              </a:rPr>
              <a:t>訪問看護における</a:t>
            </a:r>
            <a:r>
              <a:rPr kumimoji="0" lang="en-US" altLang="ja-JP" sz="1600" b="1" i="0" u="none" strike="noStrike" kern="0" cap="none" spc="0" normalizeH="0" baseline="0" noProof="0" dirty="0">
                <a:ln>
                  <a:noFill/>
                </a:ln>
                <a:solidFill>
                  <a:srgbClr val="7030A0"/>
                </a:solidFill>
                <a:effectLst/>
                <a:uLnTx/>
                <a:uFillTx/>
                <a:latin typeface="M PLUS Rounded 1c"/>
                <a:ea typeface="游ゴシック" panose="020B0400000000000000" pitchFamily="50" charset="-128"/>
                <a:cs typeface="+mn-cs"/>
              </a:rPr>
              <a:t>『</a:t>
            </a:r>
            <a:r>
              <a:rPr kumimoji="0" lang="ja-JP" altLang="en-US" sz="1600" b="1" i="0" u="none" strike="noStrike" kern="0" cap="none" spc="0" normalizeH="0" baseline="0" noProof="0" dirty="0">
                <a:ln>
                  <a:noFill/>
                </a:ln>
                <a:solidFill>
                  <a:srgbClr val="7030A0"/>
                </a:solidFill>
                <a:effectLst/>
                <a:uLnTx/>
                <a:uFillTx/>
                <a:latin typeface="M PLUS Rounded 1c"/>
                <a:ea typeface="游ゴシック" panose="020B0400000000000000" pitchFamily="50" charset="-128"/>
                <a:cs typeface="+mn-cs"/>
              </a:rPr>
              <a:t>カスハラへの備え</a:t>
            </a:r>
            <a:r>
              <a:rPr kumimoji="0" lang="en-US" altLang="ja-JP" sz="1600" b="1" i="0" u="none" strike="noStrike" kern="0" cap="none" spc="0" normalizeH="0" baseline="0" noProof="0" dirty="0">
                <a:ln>
                  <a:noFill/>
                </a:ln>
                <a:solidFill>
                  <a:srgbClr val="7030A0"/>
                </a:solidFill>
                <a:effectLst/>
                <a:uLnTx/>
                <a:uFillTx/>
                <a:latin typeface="M PLUS Rounded 1c"/>
                <a:ea typeface="游ゴシック" panose="020B0400000000000000" pitchFamily="50" charset="-128"/>
                <a:cs typeface="+mn-cs"/>
              </a:rPr>
              <a:t>』 </a:t>
            </a:r>
          </a:p>
          <a:p>
            <a:pPr marL="0" marR="0" lvl="0" indent="0" defTabSz="914400" eaLnBrk="1" fontAlgn="auto" latinLnBrk="0" hangingPunct="1">
              <a:lnSpc>
                <a:spcPts val="900"/>
              </a:lnSpc>
              <a:spcBef>
                <a:spcPts val="0"/>
              </a:spcBef>
              <a:spcAft>
                <a:spcPts val="0"/>
              </a:spcAft>
              <a:buClrTx/>
              <a:buSzTx/>
              <a:buFontTx/>
              <a:buNone/>
              <a:tabLst/>
              <a:defRPr/>
            </a:pPr>
            <a:endPar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カスハラへの備え</a:t>
            </a:r>
            <a:r>
              <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はスタッフを守り、安定した事業所運営にも欠かせません。そして、利用者に</a:t>
            </a:r>
            <a:endPar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とっても訪問看護サー ビスの継続的で円滑な利用にも繋がる重要な対策です。</a:t>
            </a:r>
            <a:r>
              <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カスハラへの備え</a:t>
            </a:r>
            <a:r>
              <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には、日頃からしておくべきこと・具体的な 対策の</a:t>
            </a:r>
            <a:r>
              <a:rPr kumimoji="0" lang="en-US" altLang="ja-JP"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a:t>
            </a:r>
            <a:r>
              <a:rPr kumimoji="0" lang="ja-JP" altLang="en-US" sz="95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つがあります。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67" name="グループ化 66">
            <a:extLst>
              <a:ext uri="{FF2B5EF4-FFF2-40B4-BE49-F238E27FC236}">
                <a16:creationId xmlns:a16="http://schemas.microsoft.com/office/drawing/2014/main" id="{2E84A5A6-635E-5F96-B642-25D457B86BBC}"/>
              </a:ext>
            </a:extLst>
          </p:cNvPr>
          <p:cNvGrpSpPr/>
          <p:nvPr/>
        </p:nvGrpSpPr>
        <p:grpSpPr>
          <a:xfrm>
            <a:off x="6293921" y="331860"/>
            <a:ext cx="1025071" cy="736004"/>
            <a:chOff x="13216027" y="7165682"/>
            <a:chExt cx="1131458" cy="855778"/>
          </a:xfrm>
        </p:grpSpPr>
        <p:pic>
          <p:nvPicPr>
            <p:cNvPr id="68" name="図 67" descr="花の絵が描かれた絵&#10;&#10;AI 生成コンテンツは誤りを含む可能性があります。">
              <a:extLst>
                <a:ext uri="{FF2B5EF4-FFF2-40B4-BE49-F238E27FC236}">
                  <a16:creationId xmlns:a16="http://schemas.microsoft.com/office/drawing/2014/main" id="{BD9A699C-79A9-3009-352E-5447AC7639A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82206" y1="29500" x2="82206" y2="29500"/>
                          <a14:backgroundMark x1="84461" y1="20000" x2="84461" y2="20000"/>
                          <a14:backgroundMark x1="84461" y1="20000" x2="84461" y2="20000"/>
                          <a14:backgroundMark x1="79699" y1="24750" x2="79699" y2="24750"/>
                          <a14:backgroundMark x1="82206" y1="24750" x2="82206" y2="24750"/>
                          <a14:backgroundMark x1="86717" y1="15250" x2="86717" y2="15250"/>
                          <a14:backgroundMark x1="84461" y1="15250" x2="84461" y2="15250"/>
                          <a14:backgroundMark x1="84461" y1="13000" x2="84461" y2="13000"/>
                          <a14:backgroundMark x1="84461" y1="13000" x2="84461" y2="13000"/>
                          <a14:backgroundMark x1="84461" y1="13000" x2="84461" y2="13000"/>
                          <a14:backgroundMark x1="84461" y1="10500" x2="84461" y2="10500"/>
                          <a14:backgroundMark x1="84461" y1="8250" x2="84461" y2="8250"/>
                          <a14:backgroundMark x1="84461" y1="8250" x2="84461" y2="8250"/>
                          <a14:backgroundMark x1="84461" y1="8250" x2="84461" y2="8250"/>
                          <a14:backgroundMark x1="84461" y1="8250" x2="84461" y2="8250"/>
                          <a14:backgroundMark x1="84461" y1="8250" x2="84461" y2="8250"/>
                          <a14:backgroundMark x1="84461" y1="15250" x2="84461" y2="15250"/>
                          <a14:backgroundMark x1="84461" y1="15250" x2="84461" y2="15250"/>
                          <a14:backgroundMark x1="84461" y1="15250" x2="84461" y2="15250"/>
                          <a14:backgroundMark x1="84461" y1="15250" x2="84461" y2="15250"/>
                          <a14:backgroundMark x1="84461" y1="15250" x2="84461" y2="15250"/>
                          <a14:backgroundMark x1="84461" y1="15250" x2="84461" y2="15250"/>
                          <a14:backgroundMark x1="84461" y1="15250" x2="84461" y2="15250"/>
                          <a14:backgroundMark x1="84461" y1="15250" x2="84461" y2="15250"/>
                          <a14:backgroundMark x1="84461" y1="15250" x2="84461" y2="15250"/>
                          <a14:backgroundMark x1="82206" y1="24750" x2="82206" y2="24750"/>
                          <a14:backgroundMark x1="82206" y1="24750" x2="82206" y2="24750"/>
                          <a14:backgroundMark x1="82206" y1="24750" x2="82206" y2="24750"/>
                          <a14:backgroundMark x1="82206" y1="24750" x2="82206" y2="24750"/>
                          <a14:backgroundMark x1="82206" y1="24750" x2="82206" y2="24750"/>
                          <a14:backgroundMark x1="75188" y1="24750" x2="75188" y2="24750"/>
                          <a14:backgroundMark x1="75188" y1="24750" x2="75188" y2="24750"/>
                          <a14:backgroundMark x1="56391" y1="87500" x2="56391" y2="87500"/>
                          <a14:backgroundMark x1="53885" y1="85000" x2="53885" y2="85000"/>
                          <a14:backgroundMark x1="53885" y1="85000" x2="53885" y2="85000"/>
                          <a14:backgroundMark x1="53885" y1="85000" x2="53885" y2="85000"/>
                          <a14:backgroundMark x1="53885" y1="85000" x2="53885" y2="85000"/>
                          <a14:backgroundMark x1="64411" y1="85000" x2="64411" y2="85000"/>
                          <a14:backgroundMark x1="64411" y1="85000" x2="64411" y2="85000"/>
                          <a14:backgroundMark x1="64411" y1="85000" x2="64411" y2="85000"/>
                          <a14:backgroundMark x1="64411" y1="85000" x2="64411" y2="85000"/>
                          <a14:backgroundMark x1="64411" y1="85000" x2="64411" y2="85000"/>
                          <a14:backgroundMark x1="64411" y1="85000" x2="64411" y2="85000"/>
                          <a14:backgroundMark x1="61905" y1="85000" x2="61905" y2="8500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53885" y1="82250" x2="53885" y2="82250"/>
                          <a14:backgroundMark x1="88471" y1="63250" x2="88471" y2="63250"/>
                          <a14:backgroundMark x1="88471" y1="63250" x2="88471" y2="63250"/>
                          <a14:backgroundMark x1="80451" y1="63250" x2="80451" y2="63250"/>
                          <a14:backgroundMark x1="80451" y1="66000" x2="80451" y2="66000"/>
                          <a14:backgroundMark x1="80451" y1="66000" x2="80451" y2="66000"/>
                          <a14:backgroundMark x1="80451" y1="66000" x2="80451" y2="66000"/>
                          <a14:backgroundMark x1="80451" y1="66000" x2="80451" y2="66000"/>
                          <a14:backgroundMark x1="80451" y1="66000" x2="80451" y2="66000"/>
                          <a14:backgroundMark x1="80451" y1="66000" x2="80451" y2="66000"/>
                          <a14:backgroundMark x1="80451" y1="66000" x2="80451" y2="66000"/>
                          <a14:backgroundMark x1="80451" y1="66000" x2="80451" y2="66000"/>
                          <a14:backgroundMark x1="80451" y1="66000" x2="80451" y2="66000"/>
                        </a14:backgroundRemoval>
                      </a14:imgEffect>
                    </a14:imgLayer>
                  </a14:imgProps>
                </a:ext>
                <a:ext uri="{28A0092B-C50C-407E-A947-70E740481C1C}">
                  <a14:useLocalDpi xmlns:a14="http://schemas.microsoft.com/office/drawing/2010/main" val="0"/>
                </a:ext>
              </a:extLst>
            </a:blip>
            <a:stretch>
              <a:fillRect/>
            </a:stretch>
          </p:blipFill>
          <p:spPr>
            <a:xfrm>
              <a:off x="14015520" y="7543789"/>
              <a:ext cx="331965" cy="328342"/>
            </a:xfrm>
            <a:prstGeom prst="rect">
              <a:avLst/>
            </a:prstGeom>
          </p:spPr>
        </p:pic>
        <p:grpSp>
          <p:nvGrpSpPr>
            <p:cNvPr id="69" name="グループ化 68">
              <a:extLst>
                <a:ext uri="{FF2B5EF4-FFF2-40B4-BE49-F238E27FC236}">
                  <a16:creationId xmlns:a16="http://schemas.microsoft.com/office/drawing/2014/main" id="{5C610EAF-0586-8F16-F8ED-FDDCB9E6BF87}"/>
                </a:ext>
              </a:extLst>
            </p:cNvPr>
            <p:cNvGrpSpPr/>
            <p:nvPr/>
          </p:nvGrpSpPr>
          <p:grpSpPr>
            <a:xfrm>
              <a:off x="13216027" y="7165682"/>
              <a:ext cx="972718" cy="855778"/>
              <a:chOff x="13166345" y="7154687"/>
              <a:chExt cx="972718" cy="855778"/>
            </a:xfrm>
          </p:grpSpPr>
          <p:pic>
            <p:nvPicPr>
              <p:cNvPr id="70" name="図 69" descr="Cgで描かれた花&#10;&#10;AI 生成コンテンツは誤りを含む可能性があります。">
                <a:extLst>
                  <a:ext uri="{FF2B5EF4-FFF2-40B4-BE49-F238E27FC236}">
                    <a16:creationId xmlns:a16="http://schemas.microsoft.com/office/drawing/2014/main" id="{F09617AC-0352-501D-BE66-7F7E08A13D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002746">
                <a:off x="13168835" y="7159121"/>
                <a:ext cx="408171" cy="372504"/>
              </a:xfrm>
              <a:prstGeom prst="rect">
                <a:avLst/>
              </a:prstGeom>
            </p:spPr>
          </p:pic>
          <p:pic>
            <p:nvPicPr>
              <p:cNvPr id="71" name="図 70" descr="テーブルに置かれたコーヒーカップ&#10;&#10;AI 生成コンテンツは誤りを含む可能性があります。">
                <a:extLst>
                  <a:ext uri="{FF2B5EF4-FFF2-40B4-BE49-F238E27FC236}">
                    <a16:creationId xmlns:a16="http://schemas.microsoft.com/office/drawing/2014/main" id="{908F666A-C284-E9A2-0BF3-C309252EFD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384665" y="7154687"/>
                <a:ext cx="658176" cy="649364"/>
              </a:xfrm>
              <a:prstGeom prst="rect">
                <a:avLst/>
              </a:prstGeom>
            </p:spPr>
          </p:pic>
          <p:pic>
            <p:nvPicPr>
              <p:cNvPr id="72" name="図 71" descr="花の模様の絵&#10;&#10;AI 生成コンテンツは誤りを含む可能性があります。">
                <a:extLst>
                  <a:ext uri="{FF2B5EF4-FFF2-40B4-BE49-F238E27FC236}">
                    <a16:creationId xmlns:a16="http://schemas.microsoft.com/office/drawing/2014/main" id="{99BC4800-122A-FCAC-F1F2-6A9289AD21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66345" y="7402429"/>
                <a:ext cx="408171" cy="351362"/>
              </a:xfrm>
              <a:prstGeom prst="rect">
                <a:avLst/>
              </a:prstGeom>
            </p:spPr>
          </p:pic>
          <p:pic>
            <p:nvPicPr>
              <p:cNvPr id="73" name="図 72" descr="花の絵が描かれた絵&#10;&#10;AI 生成コンテンツは誤りを含む可能性があります。">
                <a:extLst>
                  <a:ext uri="{FF2B5EF4-FFF2-40B4-BE49-F238E27FC236}">
                    <a16:creationId xmlns:a16="http://schemas.microsoft.com/office/drawing/2014/main" id="{8CF46006-CAD8-DA62-F578-2AD27F217AC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04367" y="7461245"/>
                <a:ext cx="407151" cy="402707"/>
              </a:xfrm>
              <a:prstGeom prst="rect">
                <a:avLst/>
              </a:prstGeom>
            </p:spPr>
          </p:pic>
          <p:pic>
            <p:nvPicPr>
              <p:cNvPr id="74" name="図 73" descr="挿絵 が含まれている画像&#10;&#10;AI 生成コンテンツは誤りを含む可能性があります。">
                <a:extLst>
                  <a:ext uri="{FF2B5EF4-FFF2-40B4-BE49-F238E27FC236}">
                    <a16:creationId xmlns:a16="http://schemas.microsoft.com/office/drawing/2014/main" id="{C2BE227B-D157-44A4-DD09-54EBE9A5DA5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871" b="96774" l="9474" r="89474">
                            <a14:foregroundMark x1="24211" y1="63710" x2="24211" y2="63710"/>
                            <a14:foregroundMark x1="29474" y1="70968" x2="29474" y2="70968"/>
                            <a14:foregroundMark x1="29474" y1="70968" x2="26316" y2="71774"/>
                            <a14:foregroundMark x1="18947" y1="72581" x2="18947" y2="72581"/>
                            <a14:foregroundMark x1="23158" y1="83065" x2="23158" y2="83065"/>
                            <a14:foregroundMark x1="64211" y1="81452" x2="64211" y2="81452"/>
                            <a14:foregroundMark x1="64211" y1="81452" x2="64211" y2="81452"/>
                            <a14:foregroundMark x1="64211" y1="81452" x2="64211" y2="81452"/>
                            <a14:foregroundMark x1="58947" y1="92742" x2="58947" y2="92742"/>
                            <a14:foregroundMark x1="64211" y1="91935" x2="68421" y2="93548"/>
                            <a14:foregroundMark x1="69474" y1="95161" x2="69474" y2="95161"/>
                            <a14:foregroundMark x1="69474" y1="95161" x2="69474" y2="95161"/>
                            <a14:foregroundMark x1="69474" y1="96774" x2="76842" y2="96774"/>
                            <a14:foregroundMark x1="76842" y1="96774" x2="76842" y2="96774"/>
                            <a14:foregroundMark x1="69474" y1="88710" x2="68421" y2="86290"/>
                            <a14:foregroundMark x1="64211" y1="72581" x2="64211" y2="72581"/>
                            <a14:foregroundMark x1="63158" y1="72581" x2="63158" y2="72581"/>
                            <a14:foregroundMark x1="50526" y1="79032" x2="50526" y2="79032"/>
                            <a14:foregroundMark x1="50526" y1="79032" x2="50526" y2="79032"/>
                            <a14:foregroundMark x1="66316" y1="76613" x2="66316" y2="76613"/>
                            <a14:foregroundMark x1="70526" y1="77419" x2="70526" y2="77419"/>
                            <a14:foregroundMark x1="73684" y1="82258" x2="73684" y2="82258"/>
                            <a14:foregroundMark x1="26316" y1="70161" x2="26316" y2="70161"/>
                            <a14:foregroundMark x1="21053" y1="79032" x2="21053" y2="79032"/>
                            <a14:backgroundMark x1="44211" y1="31452" x2="44211" y2="31452"/>
                            <a14:backgroundMark x1="40000" y1="32258" x2="40000" y2="32258"/>
                            <a14:backgroundMark x1="40000" y1="32258" x2="40000" y2="32258"/>
                            <a14:backgroundMark x1="30526" y1="33065" x2="26316" y2="33065"/>
                            <a14:backgroundMark x1="24211" y1="33065" x2="24211" y2="33065"/>
                            <a14:backgroundMark x1="23158" y1="33065" x2="23158" y2="33065"/>
                            <a14:backgroundMark x1="43158" y1="37903" x2="43158" y2="37903"/>
                            <a14:backgroundMark x1="63158" y1="39516" x2="63158" y2="39516"/>
                            <a14:backgroundMark x1="73684" y1="14516" x2="66316" y2="19355"/>
                          </a14:backgroundRemoval>
                        </a14:imgEffect>
                      </a14:imgLayer>
                    </a14:imgProps>
                  </a:ext>
                  <a:ext uri="{28A0092B-C50C-407E-A947-70E740481C1C}">
                    <a14:useLocalDpi xmlns:a14="http://schemas.microsoft.com/office/drawing/2010/main" val="0"/>
                  </a:ext>
                </a:extLst>
              </a:blip>
              <a:stretch>
                <a:fillRect/>
              </a:stretch>
            </p:blipFill>
            <p:spPr>
              <a:xfrm rot="979530">
                <a:off x="13752151" y="7505442"/>
                <a:ext cx="386912" cy="505023"/>
              </a:xfrm>
              <a:prstGeom prst="rect">
                <a:avLst/>
              </a:prstGeom>
            </p:spPr>
          </p:pic>
        </p:grpSp>
      </p:grpSp>
      <p:sp>
        <p:nvSpPr>
          <p:cNvPr id="75" name="テキスト ボックス 74">
            <a:extLst>
              <a:ext uri="{FF2B5EF4-FFF2-40B4-BE49-F238E27FC236}">
                <a16:creationId xmlns:a16="http://schemas.microsoft.com/office/drawing/2014/main" id="{761DCACF-58C7-D4F2-196E-5CA06ADE732F}"/>
              </a:ext>
            </a:extLst>
          </p:cNvPr>
          <p:cNvSpPr txBox="1"/>
          <p:nvPr/>
        </p:nvSpPr>
        <p:spPr>
          <a:xfrm>
            <a:off x="5682523" y="1247466"/>
            <a:ext cx="1415772" cy="215444"/>
          </a:xfrm>
          <a:prstGeom prst="rect">
            <a:avLst/>
          </a:prstGeom>
          <a:noFill/>
        </p:spPr>
        <p:txBody>
          <a:bodyPr wrap="none" rtlCol="0">
            <a:spAutoFit/>
          </a:bodyPr>
          <a:lstStyle/>
          <a:p>
            <a:r>
              <a:rPr kumimoji="1" lang="ja-JP" altLang="en-US" sz="800" dirty="0">
                <a:solidFill>
                  <a:prstClr val="black"/>
                </a:solidFill>
                <a:latin typeface="BIZ UDゴシック" panose="020B0400000000000000" pitchFamily="49" charset="-128"/>
                <a:ea typeface="BIZ UDゴシック" panose="020B0400000000000000" pitchFamily="49" charset="-128"/>
              </a:rPr>
              <a:t>広報委員会　六郎木　祥平</a:t>
            </a:r>
          </a:p>
        </p:txBody>
      </p:sp>
    </p:spTree>
    <p:extLst>
      <p:ext uri="{BB962C8B-B14F-4D97-AF65-F5344CB8AC3E}">
        <p14:creationId xmlns:p14="http://schemas.microsoft.com/office/powerpoint/2010/main" val="391571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36F6546-9D79-FDA9-3D75-1AFED92761AE}"/>
              </a:ext>
            </a:extLst>
          </p:cNvPr>
          <p:cNvPicPr>
            <a:picLocks noChangeAspect="1"/>
          </p:cNvPicPr>
          <p:nvPr/>
        </p:nvPicPr>
        <p:blipFill>
          <a:blip r:embed="rId2"/>
          <a:srcRect l="50596"/>
          <a:stretch>
            <a:fillRect/>
          </a:stretch>
        </p:blipFill>
        <p:spPr>
          <a:xfrm flipV="1">
            <a:off x="0" y="18677"/>
            <a:ext cx="7566990" cy="10912441"/>
          </a:xfrm>
          <a:prstGeom prst="rect">
            <a:avLst/>
          </a:prstGeom>
          <a:ln>
            <a:solidFill>
              <a:srgbClr val="FFFCE7"/>
            </a:solidFill>
          </a:ln>
        </p:spPr>
      </p:pic>
      <p:sp>
        <p:nvSpPr>
          <p:cNvPr id="5" name="Shape 4">
            <a:extLst>
              <a:ext uri="{FF2B5EF4-FFF2-40B4-BE49-F238E27FC236}">
                <a16:creationId xmlns:a16="http://schemas.microsoft.com/office/drawing/2014/main" id="{1C3EB3F1-4C43-4FD2-BFE1-807FBF2B0332}"/>
              </a:ext>
            </a:extLst>
          </p:cNvPr>
          <p:cNvSpPr/>
          <p:nvPr/>
        </p:nvSpPr>
        <p:spPr>
          <a:xfrm>
            <a:off x="289560" y="1597082"/>
            <a:ext cx="6990184" cy="6538359"/>
          </a:xfrm>
          <a:prstGeom prst="roundRect">
            <a:avLst>
              <a:gd name="adj" fmla="val 1200"/>
            </a:avLst>
          </a:prstGeom>
          <a:solidFill>
            <a:srgbClr val="FFFFFF">
              <a:alpha val="85000"/>
            </a:srgbClr>
          </a:solidFill>
          <a:ln>
            <a:solidFill>
              <a:schemeClr val="bg1">
                <a:lumMod val="85000"/>
                <a:alpha val="83922"/>
              </a:schemeClr>
            </a:solidFill>
          </a:ln>
          <a:effectLst>
            <a:outerShdw blurRad="139700" dist="38100" dir="5400000" algn="bl" rotWithShape="0">
              <a:schemeClr val="bg1">
                <a:lumMod val="65000"/>
                <a:alpha val="10000"/>
              </a:schemeClr>
            </a:outerShdw>
          </a:effectLst>
        </p:spPr>
        <p:txBody>
          <a:bodyPr/>
          <a:lstStyle/>
          <a:p>
            <a:endParaRPr lang="ja-JP" altLang="en-US" dirty="0">
              <a:latin typeface="BIZ UDGothic" panose="020B0400000000000000" pitchFamily="49" charset="-128"/>
              <a:ea typeface="BIZ UDGothic" panose="020B0400000000000000" pitchFamily="49" charset="-128"/>
            </a:endParaRPr>
          </a:p>
        </p:txBody>
      </p:sp>
      <p:sp>
        <p:nvSpPr>
          <p:cNvPr id="6" name="Shape 24">
            <a:extLst>
              <a:ext uri="{FF2B5EF4-FFF2-40B4-BE49-F238E27FC236}">
                <a16:creationId xmlns:a16="http://schemas.microsoft.com/office/drawing/2014/main" id="{8D3853C5-9281-BD59-BD0B-319F4FE2D527}"/>
              </a:ext>
            </a:extLst>
          </p:cNvPr>
          <p:cNvSpPr/>
          <p:nvPr/>
        </p:nvSpPr>
        <p:spPr>
          <a:xfrm>
            <a:off x="3899588" y="1768131"/>
            <a:ext cx="2790388" cy="618989"/>
          </a:xfrm>
          <a:prstGeom prst="roundRect">
            <a:avLst>
              <a:gd name="adj" fmla="val 31157"/>
            </a:avLst>
          </a:prstGeom>
          <a:solidFill>
            <a:srgbClr val="FFFFFF">
              <a:alpha val="90000"/>
            </a:srgbClr>
          </a:solidFill>
          <a:ln>
            <a:solidFill>
              <a:schemeClr val="bg1">
                <a:lumMod val="85000"/>
              </a:schemeClr>
            </a:solidFill>
          </a:ln>
          <a:effectLst>
            <a:outerShdw blurRad="50800" dist="38100" dir="2700000" algn="tl" rotWithShape="0">
              <a:prstClr val="black">
                <a:alpha val="40000"/>
              </a:prstClr>
            </a:outerShdw>
          </a:effectLst>
        </p:spPr>
        <p:txBody>
          <a:bodyPr/>
          <a:lstStyle/>
          <a:p>
            <a:endParaRPr lang="ja-JP" altLang="en-US">
              <a:latin typeface="BIZ UDGothic" panose="020B0400000000000000" pitchFamily="49" charset="-128"/>
              <a:ea typeface="BIZ UDGothic" panose="020B0400000000000000" pitchFamily="49" charset="-128"/>
            </a:endParaRPr>
          </a:p>
        </p:txBody>
      </p:sp>
      <p:pic>
        <p:nvPicPr>
          <p:cNvPr id="7" name="Image 3" descr="preencoded.png">
            <a:extLst>
              <a:ext uri="{FF2B5EF4-FFF2-40B4-BE49-F238E27FC236}">
                <a16:creationId xmlns:a16="http://schemas.microsoft.com/office/drawing/2014/main" id="{8674DDB6-5F6F-C8D3-3500-EA7EBB2796AF}"/>
              </a:ext>
            </a:extLst>
          </p:cNvPr>
          <p:cNvPicPr>
            <a:picLocks noChangeAspect="1"/>
          </p:cNvPicPr>
          <p:nvPr/>
        </p:nvPicPr>
        <p:blipFill>
          <a:blip r:embed="rId3"/>
          <a:srcRect t="-16" b="-16"/>
          <a:stretch/>
        </p:blipFill>
        <p:spPr>
          <a:xfrm>
            <a:off x="727899" y="2630015"/>
            <a:ext cx="2920447" cy="1842414"/>
          </a:xfrm>
          <a:prstGeom prst="rect">
            <a:avLst/>
          </a:prstGeom>
        </p:spPr>
      </p:pic>
      <p:sp>
        <p:nvSpPr>
          <p:cNvPr id="8" name="Text 7">
            <a:extLst>
              <a:ext uri="{FF2B5EF4-FFF2-40B4-BE49-F238E27FC236}">
                <a16:creationId xmlns:a16="http://schemas.microsoft.com/office/drawing/2014/main" id="{6CF8C851-07FA-F761-0890-6453E514CD44}"/>
              </a:ext>
            </a:extLst>
          </p:cNvPr>
          <p:cNvSpPr txBox="1"/>
          <p:nvPr/>
        </p:nvSpPr>
        <p:spPr>
          <a:xfrm>
            <a:off x="3987288" y="1891046"/>
            <a:ext cx="2648898" cy="173107"/>
          </a:xfrm>
          <a:prstGeom prst="rect">
            <a:avLst/>
          </a:prstGeom>
          <a:noFill/>
          <a:ln/>
        </p:spPr>
        <p:txBody>
          <a:bodyPr wrap="square" lIns="0" tIns="0" rIns="0" bIns="0" rtlCol="0" anchor="ctr"/>
          <a:lstStyle/>
          <a:p>
            <a:pPr marL="0" indent="0" algn="l">
              <a:buNone/>
            </a:pPr>
            <a:r>
              <a:rPr lang="en-US" sz="1200" dirty="0">
                <a:solidFill>
                  <a:srgbClr val="6D28D9"/>
                </a:solidFill>
                <a:latin typeface="BIZ UDGothic" panose="020B0400000000000000" pitchFamily="49" charset="-128"/>
                <a:ea typeface="BIZ UDGothic" panose="020B0400000000000000" pitchFamily="49" charset="-128"/>
                <a:cs typeface="M PLUS Rounded 1c" pitchFamily="34" charset="-120"/>
              </a:rPr>
              <a:t>①年2回の発刊を知っていますか？</a:t>
            </a:r>
            <a:endParaRPr lang="en-US" sz="1200" dirty="0">
              <a:latin typeface="BIZ UDGothic" panose="020B0400000000000000" pitchFamily="49" charset="-128"/>
              <a:ea typeface="BIZ UDGothic" panose="020B0400000000000000" pitchFamily="49" charset="-128"/>
            </a:endParaRPr>
          </a:p>
        </p:txBody>
      </p:sp>
      <p:grpSp>
        <p:nvGrpSpPr>
          <p:cNvPr id="9" name="グループ化 8">
            <a:extLst>
              <a:ext uri="{FF2B5EF4-FFF2-40B4-BE49-F238E27FC236}">
                <a16:creationId xmlns:a16="http://schemas.microsoft.com/office/drawing/2014/main" id="{392F795E-A34B-DFD4-F82E-E7FE887B6D49}"/>
              </a:ext>
            </a:extLst>
          </p:cNvPr>
          <p:cNvGrpSpPr/>
          <p:nvPr/>
        </p:nvGrpSpPr>
        <p:grpSpPr>
          <a:xfrm>
            <a:off x="3989693" y="2120785"/>
            <a:ext cx="2338077" cy="173107"/>
            <a:chOff x="4102766" y="2138453"/>
            <a:chExt cx="2338077" cy="173107"/>
          </a:xfrm>
        </p:grpSpPr>
        <p:sp>
          <p:nvSpPr>
            <p:cNvPr id="10" name="Shape 8">
              <a:extLst>
                <a:ext uri="{FF2B5EF4-FFF2-40B4-BE49-F238E27FC236}">
                  <a16:creationId xmlns:a16="http://schemas.microsoft.com/office/drawing/2014/main" id="{1B6DEE21-43D1-DF37-5F32-46B237E286F2}"/>
                </a:ext>
              </a:extLst>
            </p:cNvPr>
            <p:cNvSpPr/>
            <p:nvPr/>
          </p:nvSpPr>
          <p:spPr>
            <a:xfrm>
              <a:off x="4102766" y="2175235"/>
              <a:ext cx="108896" cy="109285"/>
            </a:xfrm>
            <a:prstGeom prst="roundRect">
              <a:avLst>
                <a:gd name="adj" fmla="val 800000"/>
              </a:avLst>
            </a:prstGeom>
            <a:solidFill>
              <a:srgbClr val="8B5CF6"/>
            </a:solidFill>
            <a:ln/>
          </p:spPr>
          <p:txBody>
            <a:bodyPr/>
            <a:lstStyle/>
            <a:p>
              <a:endParaRPr lang="ja-JP" altLang="en-US">
                <a:latin typeface="BIZ UDGothic" panose="020B0400000000000000" pitchFamily="49" charset="-128"/>
                <a:ea typeface="BIZ UDGothic" panose="020B0400000000000000" pitchFamily="49" charset="-128"/>
              </a:endParaRPr>
            </a:p>
          </p:txBody>
        </p:sp>
        <p:sp>
          <p:nvSpPr>
            <p:cNvPr id="11" name="Text 9">
              <a:extLst>
                <a:ext uri="{FF2B5EF4-FFF2-40B4-BE49-F238E27FC236}">
                  <a16:creationId xmlns:a16="http://schemas.microsoft.com/office/drawing/2014/main" id="{5FD32ED5-70C5-53C4-5684-EA131A01E004}"/>
                </a:ext>
              </a:extLst>
            </p:cNvPr>
            <p:cNvSpPr txBox="1"/>
            <p:nvPr/>
          </p:nvSpPr>
          <p:spPr>
            <a:xfrm>
              <a:off x="4255470" y="2138453"/>
              <a:ext cx="1030572" cy="173107"/>
            </a:xfrm>
            <a:prstGeom prst="rect">
              <a:avLst/>
            </a:prstGeom>
            <a:noFill/>
            <a:ln/>
          </p:spPr>
          <p:txBody>
            <a:bodyPr wrap="square" lIns="0" tIns="0" rIns="0" bIns="0" rtlCol="0" anchor="ctr"/>
            <a:lstStyle/>
            <a:p>
              <a:pPr marL="0" indent="0" algn="l">
                <a:buNone/>
              </a:pPr>
              <a:r>
                <a:rPr lang="en-US" sz="1000" dirty="0">
                  <a:solidFill>
                    <a:srgbClr val="000000"/>
                  </a:solidFill>
                  <a:latin typeface="BIZ UDGothic" panose="020B0400000000000000" pitchFamily="49" charset="-128"/>
                  <a:ea typeface="BIZ UDGothic" panose="020B0400000000000000" pitchFamily="49" charset="-128"/>
                  <a:cs typeface="M PLUS Rounded 1c" pitchFamily="34" charset="-120"/>
                </a:rPr>
                <a:t>知っている 80%</a:t>
              </a:r>
              <a:endParaRPr lang="en-US" sz="1000" dirty="0">
                <a:latin typeface="BIZ UDGothic" panose="020B0400000000000000" pitchFamily="49" charset="-128"/>
                <a:ea typeface="BIZ UDGothic" panose="020B0400000000000000" pitchFamily="49" charset="-128"/>
              </a:endParaRPr>
            </a:p>
          </p:txBody>
        </p:sp>
        <p:sp>
          <p:nvSpPr>
            <p:cNvPr id="12" name="Shape 10">
              <a:extLst>
                <a:ext uri="{FF2B5EF4-FFF2-40B4-BE49-F238E27FC236}">
                  <a16:creationId xmlns:a16="http://schemas.microsoft.com/office/drawing/2014/main" id="{8B3D61C2-6991-D0B7-286D-4E6FD8B00449}"/>
                </a:ext>
              </a:extLst>
            </p:cNvPr>
            <p:cNvSpPr/>
            <p:nvPr/>
          </p:nvSpPr>
          <p:spPr>
            <a:xfrm>
              <a:off x="5385669" y="2175235"/>
              <a:ext cx="108896" cy="109285"/>
            </a:xfrm>
            <a:prstGeom prst="roundRect">
              <a:avLst>
                <a:gd name="adj" fmla="val 800000"/>
              </a:avLst>
            </a:prstGeom>
            <a:solidFill>
              <a:srgbClr val="F9A8D4"/>
            </a:solidFill>
            <a:ln/>
          </p:spPr>
          <p:txBody>
            <a:bodyPr/>
            <a:lstStyle/>
            <a:p>
              <a:endParaRPr lang="ja-JP" altLang="en-US">
                <a:latin typeface="BIZ UDGothic" panose="020B0400000000000000" pitchFamily="49" charset="-128"/>
                <a:ea typeface="BIZ UDGothic" panose="020B0400000000000000" pitchFamily="49" charset="-128"/>
              </a:endParaRPr>
            </a:p>
          </p:txBody>
        </p:sp>
        <p:sp>
          <p:nvSpPr>
            <p:cNvPr id="13" name="Text 11">
              <a:extLst>
                <a:ext uri="{FF2B5EF4-FFF2-40B4-BE49-F238E27FC236}">
                  <a16:creationId xmlns:a16="http://schemas.microsoft.com/office/drawing/2014/main" id="{E495A0F0-07C6-8C58-AD38-6359043598FF}"/>
                </a:ext>
              </a:extLst>
            </p:cNvPr>
            <p:cNvSpPr txBox="1">
              <a:spLocks/>
            </p:cNvSpPr>
            <p:nvPr/>
          </p:nvSpPr>
          <p:spPr>
            <a:xfrm>
              <a:off x="5537459" y="2138453"/>
              <a:ext cx="903384" cy="173107"/>
            </a:xfrm>
            <a:prstGeom prst="rect">
              <a:avLst/>
            </a:prstGeom>
            <a:noFill/>
            <a:ln/>
          </p:spPr>
          <p:txBody>
            <a:bodyPr wrap="square" lIns="0" tIns="0" rIns="0" bIns="0" rtlCol="0" anchor="ctr"/>
            <a:lstStyle/>
            <a:p>
              <a:pPr marL="0" indent="0" algn="l">
                <a:buNone/>
              </a:pPr>
              <a:r>
                <a:rPr lang="en-US" sz="1000" dirty="0">
                  <a:solidFill>
                    <a:srgbClr val="000000"/>
                  </a:solidFill>
                  <a:latin typeface="BIZ UDGothic" panose="020B0400000000000000" pitchFamily="49" charset="-128"/>
                  <a:ea typeface="BIZ UDGothic" panose="020B0400000000000000" pitchFamily="49" charset="-128"/>
                  <a:cs typeface="M PLUS Rounded 1c" pitchFamily="34" charset="-120"/>
                </a:rPr>
                <a:t>知らない 20%</a:t>
              </a:r>
              <a:endParaRPr lang="en-US" sz="1000" dirty="0">
                <a:latin typeface="BIZ UDGothic" panose="020B0400000000000000" pitchFamily="49" charset="-128"/>
                <a:ea typeface="BIZ UDGothic" panose="020B0400000000000000" pitchFamily="49" charset="-128"/>
              </a:endParaRPr>
            </a:p>
          </p:txBody>
        </p:sp>
      </p:grpSp>
      <p:sp>
        <p:nvSpPr>
          <p:cNvPr id="14" name="Shape 30">
            <a:extLst>
              <a:ext uri="{FF2B5EF4-FFF2-40B4-BE49-F238E27FC236}">
                <a16:creationId xmlns:a16="http://schemas.microsoft.com/office/drawing/2014/main" id="{04DEEDCE-7D64-1279-075B-4969C89F023E}"/>
              </a:ext>
            </a:extLst>
          </p:cNvPr>
          <p:cNvSpPr/>
          <p:nvPr/>
        </p:nvSpPr>
        <p:spPr>
          <a:xfrm>
            <a:off x="272209" y="8211154"/>
            <a:ext cx="6990184" cy="2092454"/>
          </a:xfrm>
          <a:prstGeom prst="roundRect">
            <a:avLst>
              <a:gd name="adj" fmla="val 1200"/>
            </a:avLst>
          </a:prstGeom>
          <a:solidFill>
            <a:srgbClr val="FFFFFF">
              <a:alpha val="85000"/>
            </a:srgbClr>
          </a:solidFill>
          <a:ln>
            <a:solidFill>
              <a:schemeClr val="bg1">
                <a:lumMod val="85000"/>
              </a:schemeClr>
            </a:solidFill>
          </a:ln>
          <a:effectLst>
            <a:outerShdw blurRad="139700" dist="38100" dir="5400000" algn="bl" rotWithShape="0">
              <a:srgbClr val="000000">
                <a:alpha val="10000"/>
              </a:srgbClr>
            </a:outerShdw>
          </a:effectLst>
        </p:spPr>
        <p:txBody>
          <a:bodyPr/>
          <a:lstStyle/>
          <a:p>
            <a:endParaRPr lang="ja-JP" altLang="en-US" dirty="0">
              <a:latin typeface="BIZ UDGothic" panose="020B0400000000000000" pitchFamily="49" charset="-128"/>
              <a:ea typeface="BIZ UDGothic" panose="020B0400000000000000" pitchFamily="49" charset="-128"/>
            </a:endParaRPr>
          </a:p>
        </p:txBody>
      </p:sp>
      <p:graphicFrame>
        <p:nvGraphicFramePr>
          <p:cNvPr id="15" name="グラフ 14">
            <a:extLst>
              <a:ext uri="{FF2B5EF4-FFF2-40B4-BE49-F238E27FC236}">
                <a16:creationId xmlns:a16="http://schemas.microsoft.com/office/drawing/2014/main" id="{008469F7-166F-1EBF-AF80-676E99A9DCAE}"/>
              </a:ext>
            </a:extLst>
          </p:cNvPr>
          <p:cNvGraphicFramePr/>
          <p:nvPr>
            <p:extLst>
              <p:ext uri="{D42A27DB-BD31-4B8C-83A1-F6EECF244321}">
                <p14:modId xmlns:p14="http://schemas.microsoft.com/office/powerpoint/2010/main" val="854704279"/>
              </p:ext>
            </p:extLst>
          </p:nvPr>
        </p:nvGraphicFramePr>
        <p:xfrm>
          <a:off x="666251" y="3255129"/>
          <a:ext cx="2548346" cy="1410585"/>
        </p:xfrm>
        <a:graphic>
          <a:graphicData uri="http://schemas.openxmlformats.org/drawingml/2006/chart">
            <c:chart xmlns:c="http://schemas.openxmlformats.org/drawingml/2006/chart" xmlns:r="http://schemas.openxmlformats.org/officeDocument/2006/relationships" r:id="rId4"/>
          </a:graphicData>
        </a:graphic>
      </p:graphicFrame>
      <p:sp>
        <p:nvSpPr>
          <p:cNvPr id="16" name="Shape 15">
            <a:extLst>
              <a:ext uri="{FF2B5EF4-FFF2-40B4-BE49-F238E27FC236}">
                <a16:creationId xmlns:a16="http://schemas.microsoft.com/office/drawing/2014/main" id="{D397B9BB-1EC5-D983-3475-A7A379C7829B}"/>
              </a:ext>
            </a:extLst>
          </p:cNvPr>
          <p:cNvSpPr/>
          <p:nvPr/>
        </p:nvSpPr>
        <p:spPr>
          <a:xfrm>
            <a:off x="3899702" y="2508143"/>
            <a:ext cx="2790388" cy="618989"/>
          </a:xfrm>
          <a:prstGeom prst="roundRect">
            <a:avLst>
              <a:gd name="adj" fmla="val 31157"/>
            </a:avLst>
          </a:prstGeom>
          <a:solidFill>
            <a:srgbClr val="FFFFFF">
              <a:alpha val="90000"/>
            </a:srgbClr>
          </a:solidFill>
          <a:ln>
            <a:solidFill>
              <a:schemeClr val="bg1">
                <a:lumMod val="85000"/>
              </a:schemeClr>
            </a:solidFill>
          </a:ln>
          <a:effectLst>
            <a:outerShdw blurRad="50800" dist="38100" dir="2700000" algn="tl" rotWithShape="0">
              <a:prstClr val="black">
                <a:alpha val="40000"/>
              </a:prstClr>
            </a:outerShdw>
          </a:effectLst>
        </p:spPr>
        <p:txBody>
          <a:bodyPr/>
          <a:lstStyle/>
          <a:p>
            <a:endParaRPr lang="ja-JP" altLang="en-US">
              <a:latin typeface="BIZ UDGothic" panose="020B0400000000000000" pitchFamily="49" charset="-128"/>
              <a:ea typeface="BIZ UDGothic" panose="020B0400000000000000" pitchFamily="49" charset="-128"/>
            </a:endParaRPr>
          </a:p>
        </p:txBody>
      </p:sp>
      <p:sp>
        <p:nvSpPr>
          <p:cNvPr id="17" name="Text 16">
            <a:extLst>
              <a:ext uri="{FF2B5EF4-FFF2-40B4-BE49-F238E27FC236}">
                <a16:creationId xmlns:a16="http://schemas.microsoft.com/office/drawing/2014/main" id="{2D0F1D3D-69F7-DB02-AA05-0A122843CB35}"/>
              </a:ext>
            </a:extLst>
          </p:cNvPr>
          <p:cNvSpPr txBox="1"/>
          <p:nvPr/>
        </p:nvSpPr>
        <p:spPr>
          <a:xfrm>
            <a:off x="3987106" y="2613821"/>
            <a:ext cx="844146" cy="201083"/>
          </a:xfrm>
          <a:prstGeom prst="rect">
            <a:avLst/>
          </a:prstGeom>
          <a:noFill/>
          <a:ln/>
        </p:spPr>
        <p:txBody>
          <a:bodyPr wrap="square" lIns="0" tIns="0" rIns="0" bIns="0" rtlCol="0" anchor="ctr"/>
          <a:lstStyle/>
          <a:p>
            <a:pPr marL="0" indent="0" algn="l">
              <a:buNone/>
            </a:pPr>
            <a:r>
              <a:rPr lang="en-US" sz="1200" dirty="0">
                <a:solidFill>
                  <a:srgbClr val="6D28D9"/>
                </a:solidFill>
                <a:latin typeface="BIZ UDGothic" panose="020B0400000000000000" pitchFamily="49" charset="-128"/>
                <a:ea typeface="BIZ UDGothic" panose="020B0400000000000000" pitchFamily="49" charset="-128"/>
                <a:cs typeface="M PLUS Rounded 1c" pitchFamily="34" charset="-120"/>
              </a:rPr>
              <a:t>③閲覧方法</a:t>
            </a:r>
            <a:endParaRPr lang="en-US" sz="1200" dirty="0">
              <a:latin typeface="BIZ UDGothic" panose="020B0400000000000000" pitchFamily="49" charset="-128"/>
              <a:ea typeface="BIZ UDGothic" panose="020B0400000000000000" pitchFamily="49" charset="-128"/>
            </a:endParaRPr>
          </a:p>
        </p:txBody>
      </p:sp>
      <p:sp>
        <p:nvSpPr>
          <p:cNvPr id="18" name="Text 17">
            <a:extLst>
              <a:ext uri="{FF2B5EF4-FFF2-40B4-BE49-F238E27FC236}">
                <a16:creationId xmlns:a16="http://schemas.microsoft.com/office/drawing/2014/main" id="{F11AE36D-4F6E-C7F3-243D-492487219195}"/>
              </a:ext>
            </a:extLst>
          </p:cNvPr>
          <p:cNvSpPr txBox="1"/>
          <p:nvPr/>
        </p:nvSpPr>
        <p:spPr>
          <a:xfrm>
            <a:off x="3987107" y="2853995"/>
            <a:ext cx="2545505" cy="173107"/>
          </a:xfrm>
          <a:prstGeom prst="rect">
            <a:avLst/>
          </a:prstGeom>
          <a:noFill/>
          <a:ln/>
        </p:spPr>
        <p:txBody>
          <a:bodyPr wrap="square" lIns="0" tIns="0" rIns="0" bIns="0" rtlCol="0" anchor="ctr"/>
          <a:lstStyle/>
          <a:p>
            <a:pPr marL="0" indent="0" algn="l">
              <a:buNone/>
            </a:pPr>
            <a:r>
              <a:rPr lang="en-US" sz="1000" dirty="0" err="1">
                <a:latin typeface="BIZ UDGothic" panose="020B0400000000000000" pitchFamily="49" charset="-128"/>
                <a:ea typeface="BIZ UDGothic" panose="020B0400000000000000" pitchFamily="49" charset="-128"/>
                <a:cs typeface="M PLUS Rounded 1c" pitchFamily="34" charset="-120"/>
              </a:rPr>
              <a:t>紙媒体での閲覧が多い、HP閲覧も増加傾向</a:t>
            </a:r>
            <a:endParaRPr lang="en-US" sz="1000" dirty="0">
              <a:latin typeface="BIZ UDGothic" panose="020B0400000000000000" pitchFamily="49" charset="-128"/>
              <a:ea typeface="BIZ UDGothic" panose="020B0400000000000000" pitchFamily="49" charset="-128"/>
            </a:endParaRPr>
          </a:p>
        </p:txBody>
      </p:sp>
      <p:graphicFrame>
        <p:nvGraphicFramePr>
          <p:cNvPr id="19" name="グラフ 18">
            <a:extLst>
              <a:ext uri="{FF2B5EF4-FFF2-40B4-BE49-F238E27FC236}">
                <a16:creationId xmlns:a16="http://schemas.microsoft.com/office/drawing/2014/main" id="{41E4170E-9265-F26A-0F0E-FCE0818905CD}"/>
              </a:ext>
            </a:extLst>
          </p:cNvPr>
          <p:cNvGraphicFramePr/>
          <p:nvPr>
            <p:extLst>
              <p:ext uri="{D42A27DB-BD31-4B8C-83A1-F6EECF244321}">
                <p14:modId xmlns:p14="http://schemas.microsoft.com/office/powerpoint/2010/main" val="1912224865"/>
              </p:ext>
            </p:extLst>
          </p:nvPr>
        </p:nvGraphicFramePr>
        <p:xfrm>
          <a:off x="3724565" y="3082518"/>
          <a:ext cx="2967327" cy="1441019"/>
        </p:xfrm>
        <a:graphic>
          <a:graphicData uri="http://schemas.openxmlformats.org/drawingml/2006/chart">
            <c:chart xmlns:c="http://schemas.openxmlformats.org/drawingml/2006/chart" xmlns:r="http://schemas.openxmlformats.org/officeDocument/2006/relationships" r:id="rId5"/>
          </a:graphicData>
        </a:graphic>
      </p:graphicFrame>
      <p:sp>
        <p:nvSpPr>
          <p:cNvPr id="20" name="Shape 18">
            <a:extLst>
              <a:ext uri="{FF2B5EF4-FFF2-40B4-BE49-F238E27FC236}">
                <a16:creationId xmlns:a16="http://schemas.microsoft.com/office/drawing/2014/main" id="{940D226D-4F14-EF70-E049-28F62AD50132}"/>
              </a:ext>
            </a:extLst>
          </p:cNvPr>
          <p:cNvSpPr/>
          <p:nvPr/>
        </p:nvSpPr>
        <p:spPr>
          <a:xfrm>
            <a:off x="496560" y="4411748"/>
            <a:ext cx="2920447" cy="618989"/>
          </a:xfrm>
          <a:prstGeom prst="roundRect">
            <a:avLst>
              <a:gd name="adj" fmla="val 31157"/>
            </a:avLst>
          </a:prstGeom>
          <a:solidFill>
            <a:srgbClr val="FFFFFF">
              <a:alpha val="90000"/>
            </a:srgbClr>
          </a:solidFill>
          <a:ln>
            <a:solidFill>
              <a:schemeClr val="bg1">
                <a:lumMod val="85000"/>
              </a:schemeClr>
            </a:solidFill>
          </a:ln>
          <a:effectLst>
            <a:outerShdw blurRad="50800" dist="38100" dir="2700000" algn="tl" rotWithShape="0">
              <a:prstClr val="black">
                <a:alpha val="40000"/>
              </a:prstClr>
            </a:outerShdw>
          </a:effectLst>
        </p:spPr>
        <p:txBody>
          <a:bodyPr/>
          <a:lstStyle/>
          <a:p>
            <a:endParaRPr lang="ja-JP" altLang="en-US">
              <a:latin typeface="BIZ UDGothic" panose="020B0400000000000000" pitchFamily="49" charset="-128"/>
              <a:ea typeface="BIZ UDGothic" panose="020B0400000000000000" pitchFamily="49" charset="-128"/>
            </a:endParaRPr>
          </a:p>
        </p:txBody>
      </p:sp>
      <p:sp>
        <p:nvSpPr>
          <p:cNvPr id="21" name="Text 19">
            <a:extLst>
              <a:ext uri="{FF2B5EF4-FFF2-40B4-BE49-F238E27FC236}">
                <a16:creationId xmlns:a16="http://schemas.microsoft.com/office/drawing/2014/main" id="{4C4605AC-098D-A37A-8CC8-2D037907633A}"/>
              </a:ext>
            </a:extLst>
          </p:cNvPr>
          <p:cNvSpPr txBox="1"/>
          <p:nvPr/>
        </p:nvSpPr>
        <p:spPr>
          <a:xfrm>
            <a:off x="610859" y="4523537"/>
            <a:ext cx="1425202" cy="201083"/>
          </a:xfrm>
          <a:prstGeom prst="rect">
            <a:avLst/>
          </a:prstGeom>
          <a:noFill/>
          <a:ln/>
        </p:spPr>
        <p:txBody>
          <a:bodyPr wrap="square" lIns="0" tIns="0" rIns="0" bIns="0" rtlCol="0" anchor="ctr"/>
          <a:lstStyle/>
          <a:p>
            <a:pPr marL="0" indent="0" algn="l">
              <a:buNone/>
            </a:pPr>
            <a:r>
              <a:rPr lang="en-US" sz="1200" dirty="0">
                <a:solidFill>
                  <a:srgbClr val="6D28D9"/>
                </a:solidFill>
                <a:latin typeface="BIZ UDGothic" panose="020B0400000000000000" pitchFamily="49" charset="-128"/>
                <a:ea typeface="BIZ UDGothic" panose="020B0400000000000000" pitchFamily="49" charset="-128"/>
                <a:cs typeface="M PLUS Rounded 1c" pitchFamily="34" charset="-120"/>
              </a:rPr>
              <a:t>④業務への役立ち度</a:t>
            </a:r>
            <a:endParaRPr lang="en-US" sz="1200" dirty="0">
              <a:latin typeface="BIZ UDGothic" panose="020B0400000000000000" pitchFamily="49" charset="-128"/>
              <a:ea typeface="BIZ UDGothic" panose="020B0400000000000000" pitchFamily="49" charset="-128"/>
            </a:endParaRPr>
          </a:p>
        </p:txBody>
      </p:sp>
      <p:sp>
        <p:nvSpPr>
          <p:cNvPr id="22" name="Text 20">
            <a:extLst>
              <a:ext uri="{FF2B5EF4-FFF2-40B4-BE49-F238E27FC236}">
                <a16:creationId xmlns:a16="http://schemas.microsoft.com/office/drawing/2014/main" id="{04CD8482-3387-5CA3-C573-33BD69831641}"/>
              </a:ext>
            </a:extLst>
          </p:cNvPr>
          <p:cNvSpPr txBox="1"/>
          <p:nvPr/>
        </p:nvSpPr>
        <p:spPr>
          <a:xfrm>
            <a:off x="610859" y="4754193"/>
            <a:ext cx="2010618" cy="173107"/>
          </a:xfrm>
          <a:prstGeom prst="rect">
            <a:avLst/>
          </a:prstGeom>
          <a:noFill/>
          <a:ln/>
        </p:spPr>
        <p:txBody>
          <a:bodyPr wrap="square" lIns="0" tIns="0" rIns="0" bIns="0" rtlCol="0" anchor="ctr"/>
          <a:lstStyle/>
          <a:p>
            <a:pPr marL="0" indent="0" algn="l">
              <a:buNone/>
            </a:pPr>
            <a:r>
              <a:rPr lang="en-US" sz="1000" dirty="0">
                <a:latin typeface="BIZ UDGothic" panose="020B0400000000000000" pitchFamily="49" charset="-128"/>
                <a:ea typeface="BIZ UDGothic" panose="020B0400000000000000" pitchFamily="49" charset="-128"/>
                <a:cs typeface="M PLUS Rounded 1c" pitchFamily="34" charset="-120"/>
              </a:rPr>
              <a:t>約70%が「役立っている」と回答</a:t>
            </a:r>
            <a:endParaRPr lang="en-US" sz="1000" dirty="0">
              <a:latin typeface="BIZ UDGothic" panose="020B0400000000000000" pitchFamily="49" charset="-128"/>
              <a:ea typeface="BIZ UDGothic" panose="020B0400000000000000" pitchFamily="49" charset="-128"/>
            </a:endParaRPr>
          </a:p>
        </p:txBody>
      </p:sp>
      <p:graphicFrame>
        <p:nvGraphicFramePr>
          <p:cNvPr id="23" name="グラフ 22">
            <a:extLst>
              <a:ext uri="{FF2B5EF4-FFF2-40B4-BE49-F238E27FC236}">
                <a16:creationId xmlns:a16="http://schemas.microsoft.com/office/drawing/2014/main" id="{10A13093-287A-34AC-3D3D-F0A2DF7D484C}"/>
              </a:ext>
            </a:extLst>
          </p:cNvPr>
          <p:cNvGraphicFramePr/>
          <p:nvPr>
            <p:extLst>
              <p:ext uri="{D42A27DB-BD31-4B8C-83A1-F6EECF244321}">
                <p14:modId xmlns:p14="http://schemas.microsoft.com/office/powerpoint/2010/main" val="3526677770"/>
              </p:ext>
            </p:extLst>
          </p:nvPr>
        </p:nvGraphicFramePr>
        <p:xfrm>
          <a:off x="612135" y="5145515"/>
          <a:ext cx="2283208" cy="1230407"/>
        </p:xfrm>
        <a:graphic>
          <a:graphicData uri="http://schemas.openxmlformats.org/drawingml/2006/chart">
            <c:chart xmlns:c="http://schemas.openxmlformats.org/drawingml/2006/chart" xmlns:r="http://schemas.openxmlformats.org/officeDocument/2006/relationships" r:id="rId6"/>
          </a:graphicData>
        </a:graphic>
      </p:graphicFrame>
      <p:sp>
        <p:nvSpPr>
          <p:cNvPr id="24" name="Shape 24">
            <a:extLst>
              <a:ext uri="{FF2B5EF4-FFF2-40B4-BE49-F238E27FC236}">
                <a16:creationId xmlns:a16="http://schemas.microsoft.com/office/drawing/2014/main" id="{35B13B92-28F0-61B2-82E2-742FDC84A29A}"/>
              </a:ext>
            </a:extLst>
          </p:cNvPr>
          <p:cNvSpPr/>
          <p:nvPr/>
        </p:nvSpPr>
        <p:spPr>
          <a:xfrm>
            <a:off x="495586" y="6420784"/>
            <a:ext cx="2920447" cy="618989"/>
          </a:xfrm>
          <a:prstGeom prst="roundRect">
            <a:avLst>
              <a:gd name="adj" fmla="val 31157"/>
            </a:avLst>
          </a:prstGeom>
          <a:solidFill>
            <a:srgbClr val="FFFFFF">
              <a:alpha val="90000"/>
            </a:srgbClr>
          </a:solidFill>
          <a:ln>
            <a:solidFill>
              <a:schemeClr val="bg1">
                <a:lumMod val="85000"/>
              </a:schemeClr>
            </a:solidFill>
          </a:ln>
          <a:effectLst>
            <a:outerShdw blurRad="50800" dist="38100" dir="2700000" algn="tl" rotWithShape="0">
              <a:prstClr val="black">
                <a:alpha val="40000"/>
              </a:prstClr>
            </a:outerShdw>
          </a:effectLst>
        </p:spPr>
        <p:txBody>
          <a:bodyPr/>
          <a:lstStyle/>
          <a:p>
            <a:endParaRPr lang="ja-JP" altLang="en-US">
              <a:latin typeface="BIZ UDGothic" panose="020B0400000000000000" pitchFamily="49" charset="-128"/>
              <a:ea typeface="BIZ UDGothic" panose="020B0400000000000000" pitchFamily="49" charset="-128"/>
            </a:endParaRPr>
          </a:p>
        </p:txBody>
      </p:sp>
      <p:sp>
        <p:nvSpPr>
          <p:cNvPr id="25" name="Text 25">
            <a:extLst>
              <a:ext uri="{FF2B5EF4-FFF2-40B4-BE49-F238E27FC236}">
                <a16:creationId xmlns:a16="http://schemas.microsoft.com/office/drawing/2014/main" id="{1EF549F8-2CD6-D518-F0E2-1943C1DF370B}"/>
              </a:ext>
            </a:extLst>
          </p:cNvPr>
          <p:cNvSpPr txBox="1"/>
          <p:nvPr/>
        </p:nvSpPr>
        <p:spPr>
          <a:xfrm>
            <a:off x="609883" y="6528843"/>
            <a:ext cx="1279723" cy="201083"/>
          </a:xfrm>
          <a:prstGeom prst="rect">
            <a:avLst/>
          </a:prstGeom>
          <a:noFill/>
          <a:ln/>
        </p:spPr>
        <p:txBody>
          <a:bodyPr wrap="square" lIns="0" tIns="0" rIns="0" bIns="0" rtlCol="0" anchor="ctr"/>
          <a:lstStyle/>
          <a:p>
            <a:pPr marL="0" indent="0" algn="l">
              <a:buNone/>
            </a:pPr>
            <a:r>
              <a:rPr lang="en-US" sz="1200" dirty="0">
                <a:solidFill>
                  <a:srgbClr val="6D28D9"/>
                </a:solidFill>
                <a:latin typeface="BIZ UDGothic" panose="020B0400000000000000" pitchFamily="49" charset="-128"/>
                <a:ea typeface="BIZ UDGothic" panose="020B0400000000000000" pitchFamily="49" charset="-128"/>
                <a:cs typeface="M PLUS Rounded 1c" pitchFamily="34" charset="-120"/>
              </a:rPr>
              <a:t>⑥記事ボリューム</a:t>
            </a:r>
            <a:endParaRPr lang="en-US" sz="1200" dirty="0">
              <a:latin typeface="BIZ UDGothic" panose="020B0400000000000000" pitchFamily="49" charset="-128"/>
              <a:ea typeface="BIZ UDGothic" panose="020B0400000000000000" pitchFamily="49" charset="-128"/>
            </a:endParaRPr>
          </a:p>
        </p:txBody>
      </p:sp>
      <p:sp>
        <p:nvSpPr>
          <p:cNvPr id="26" name="Text 26">
            <a:extLst>
              <a:ext uri="{FF2B5EF4-FFF2-40B4-BE49-F238E27FC236}">
                <a16:creationId xmlns:a16="http://schemas.microsoft.com/office/drawing/2014/main" id="{B8052140-9B36-9D8A-F025-FFB81205218D}"/>
              </a:ext>
            </a:extLst>
          </p:cNvPr>
          <p:cNvSpPr txBox="1"/>
          <p:nvPr/>
        </p:nvSpPr>
        <p:spPr>
          <a:xfrm>
            <a:off x="530510" y="6766636"/>
            <a:ext cx="2010618" cy="173107"/>
          </a:xfrm>
          <a:prstGeom prst="rect">
            <a:avLst/>
          </a:prstGeom>
          <a:noFill/>
          <a:ln/>
        </p:spPr>
        <p:txBody>
          <a:bodyPr wrap="square" lIns="0" tIns="0" rIns="0" bIns="0" rtlCol="0" anchor="ctr"/>
          <a:lstStyle/>
          <a:p>
            <a:pPr marL="0" indent="0" algn="l">
              <a:buNone/>
            </a:pPr>
            <a:r>
              <a:rPr lang="en-US" sz="1000" dirty="0">
                <a:latin typeface="BIZ UDGothic" panose="020B0400000000000000" pitchFamily="49" charset="-128"/>
                <a:ea typeface="BIZ UDGothic" panose="020B0400000000000000" pitchFamily="49" charset="-128"/>
                <a:cs typeface="M PLUS Rounded 1c" pitchFamily="34" charset="-120"/>
              </a:rPr>
              <a:t>「ちょうどよい」との回答が85%</a:t>
            </a:r>
            <a:endParaRPr lang="en-US" sz="1000" dirty="0">
              <a:latin typeface="BIZ UDGothic" panose="020B0400000000000000" pitchFamily="49" charset="-128"/>
              <a:ea typeface="BIZ UDGothic" panose="020B0400000000000000" pitchFamily="49" charset="-128"/>
            </a:endParaRPr>
          </a:p>
        </p:txBody>
      </p:sp>
      <p:sp>
        <p:nvSpPr>
          <p:cNvPr id="27" name="Shape 21">
            <a:extLst>
              <a:ext uri="{FF2B5EF4-FFF2-40B4-BE49-F238E27FC236}">
                <a16:creationId xmlns:a16="http://schemas.microsoft.com/office/drawing/2014/main" id="{D44AC838-6DDE-43CC-6B05-F9A2CF17A2B1}"/>
              </a:ext>
            </a:extLst>
          </p:cNvPr>
          <p:cNvSpPr/>
          <p:nvPr/>
        </p:nvSpPr>
        <p:spPr>
          <a:xfrm>
            <a:off x="3899268" y="4410993"/>
            <a:ext cx="2790388" cy="618989"/>
          </a:xfrm>
          <a:prstGeom prst="roundRect">
            <a:avLst>
              <a:gd name="adj" fmla="val 31157"/>
            </a:avLst>
          </a:prstGeom>
          <a:solidFill>
            <a:srgbClr val="FFFFFF">
              <a:alpha val="90000"/>
            </a:srgbClr>
          </a:solidFill>
          <a:ln>
            <a:solidFill>
              <a:schemeClr val="bg1">
                <a:lumMod val="85000"/>
              </a:schemeClr>
            </a:solidFill>
          </a:ln>
          <a:effectLst>
            <a:outerShdw blurRad="50800" dist="38100" dir="2700000" algn="tl" rotWithShape="0">
              <a:prstClr val="black">
                <a:alpha val="40000"/>
              </a:prstClr>
            </a:outerShdw>
          </a:effectLst>
        </p:spPr>
        <p:txBody>
          <a:bodyPr/>
          <a:lstStyle/>
          <a:p>
            <a:endParaRPr lang="ja-JP" altLang="en-US" dirty="0">
              <a:latin typeface="BIZ UDGothic" panose="020B0400000000000000" pitchFamily="49" charset="-128"/>
              <a:ea typeface="BIZ UDGothic" panose="020B0400000000000000" pitchFamily="49" charset="-128"/>
            </a:endParaRPr>
          </a:p>
        </p:txBody>
      </p:sp>
      <p:sp>
        <p:nvSpPr>
          <p:cNvPr id="28" name="Text 22">
            <a:extLst>
              <a:ext uri="{FF2B5EF4-FFF2-40B4-BE49-F238E27FC236}">
                <a16:creationId xmlns:a16="http://schemas.microsoft.com/office/drawing/2014/main" id="{F63CB913-A5CB-D96E-EABD-AE7B97B1B2D2}"/>
              </a:ext>
            </a:extLst>
          </p:cNvPr>
          <p:cNvSpPr txBox="1"/>
          <p:nvPr/>
        </p:nvSpPr>
        <p:spPr>
          <a:xfrm>
            <a:off x="3986672" y="4514126"/>
            <a:ext cx="1903474" cy="217830"/>
          </a:xfrm>
          <a:prstGeom prst="rect">
            <a:avLst/>
          </a:prstGeom>
          <a:noFill/>
          <a:ln/>
        </p:spPr>
        <p:txBody>
          <a:bodyPr wrap="square" lIns="0" tIns="0" rIns="0" bIns="0" rtlCol="0" anchor="ctr"/>
          <a:lstStyle/>
          <a:p>
            <a:r>
              <a:rPr lang="en-US" sz="1200" dirty="0">
                <a:solidFill>
                  <a:srgbClr val="6D28D9"/>
                </a:solidFill>
                <a:latin typeface="BIZ UDGothic" panose="020B0400000000000000" pitchFamily="49" charset="-128"/>
                <a:ea typeface="BIZ UDGothic" panose="020B0400000000000000" pitchFamily="49" charset="-128"/>
                <a:cs typeface="M PLUS Rounded 1c" pitchFamily="34" charset="-120"/>
              </a:rPr>
              <a:t>⑤</a:t>
            </a:r>
            <a:r>
              <a:rPr lang="en-US" altLang="ja-JP" sz="1200" dirty="0">
                <a:solidFill>
                  <a:srgbClr val="6D28D9"/>
                </a:solidFill>
                <a:latin typeface="BIZ UDGothic" panose="020B0400000000000000" pitchFamily="49" charset="-128"/>
                <a:ea typeface="BIZ UDGothic" panose="020B0400000000000000" pitchFamily="49" charset="-128"/>
                <a:cs typeface="M PLUS Rounded 1c" pitchFamily="34" charset="-120"/>
              </a:rPr>
              <a:t> 読みやすさ・デザイン</a:t>
            </a:r>
            <a:endParaRPr lang="en-US" sz="1200" dirty="0">
              <a:latin typeface="BIZ UDGothic" panose="020B0400000000000000" pitchFamily="49" charset="-128"/>
              <a:ea typeface="BIZ UDGothic" panose="020B0400000000000000" pitchFamily="49" charset="-128"/>
            </a:endParaRPr>
          </a:p>
        </p:txBody>
      </p:sp>
      <p:sp>
        <p:nvSpPr>
          <p:cNvPr id="29" name="Text 23">
            <a:extLst>
              <a:ext uri="{FF2B5EF4-FFF2-40B4-BE49-F238E27FC236}">
                <a16:creationId xmlns:a16="http://schemas.microsoft.com/office/drawing/2014/main" id="{489067BE-B0A2-C187-555E-AB0B8C5A876B}"/>
              </a:ext>
            </a:extLst>
          </p:cNvPr>
          <p:cNvSpPr txBox="1"/>
          <p:nvPr/>
        </p:nvSpPr>
        <p:spPr>
          <a:xfrm>
            <a:off x="3979336" y="4753391"/>
            <a:ext cx="2255409" cy="173107"/>
          </a:xfrm>
          <a:prstGeom prst="rect">
            <a:avLst/>
          </a:prstGeom>
          <a:noFill/>
          <a:ln/>
        </p:spPr>
        <p:txBody>
          <a:bodyPr wrap="square" lIns="0" tIns="0" rIns="0" bIns="0" rtlCol="0" anchor="ctr"/>
          <a:lstStyle/>
          <a:p>
            <a:pPr marL="0" indent="0" algn="l">
              <a:buNone/>
            </a:pPr>
            <a:r>
              <a:rPr lang="en-US" sz="1000" dirty="0" err="1">
                <a:latin typeface="BIZ UDGothic" panose="020B0400000000000000" pitchFamily="49" charset="-128"/>
                <a:ea typeface="BIZ UDGothic" panose="020B0400000000000000" pitchFamily="49" charset="-128"/>
                <a:cs typeface="M PLUS Rounded 1c" pitchFamily="34" charset="-120"/>
              </a:rPr>
              <a:t>写真や余白の使い方に高評価</a:t>
            </a:r>
            <a:endParaRPr lang="en-US" sz="1000" dirty="0">
              <a:latin typeface="BIZ UDGothic" panose="020B0400000000000000" pitchFamily="49" charset="-128"/>
              <a:ea typeface="BIZ UDGothic" panose="020B0400000000000000" pitchFamily="49" charset="-128"/>
            </a:endParaRPr>
          </a:p>
        </p:txBody>
      </p:sp>
      <p:graphicFrame>
        <p:nvGraphicFramePr>
          <p:cNvPr id="30" name="グラフ 29">
            <a:extLst>
              <a:ext uri="{FF2B5EF4-FFF2-40B4-BE49-F238E27FC236}">
                <a16:creationId xmlns:a16="http://schemas.microsoft.com/office/drawing/2014/main" id="{EDE7BE61-73E3-E164-4D62-3CE589998EEF}"/>
              </a:ext>
            </a:extLst>
          </p:cNvPr>
          <p:cNvGraphicFramePr/>
          <p:nvPr>
            <p:extLst>
              <p:ext uri="{D42A27DB-BD31-4B8C-83A1-F6EECF244321}">
                <p14:modId xmlns:p14="http://schemas.microsoft.com/office/powerpoint/2010/main" val="3415738517"/>
              </p:ext>
            </p:extLst>
          </p:nvPr>
        </p:nvGraphicFramePr>
        <p:xfrm>
          <a:off x="4032309" y="5171282"/>
          <a:ext cx="2351840" cy="1369883"/>
        </p:xfrm>
        <a:graphic>
          <a:graphicData uri="http://schemas.openxmlformats.org/drawingml/2006/chart">
            <c:chart xmlns:c="http://schemas.openxmlformats.org/drawingml/2006/chart" xmlns:r="http://schemas.openxmlformats.org/officeDocument/2006/relationships" r:id="rId7"/>
          </a:graphicData>
        </a:graphic>
      </p:graphicFrame>
      <p:sp>
        <p:nvSpPr>
          <p:cNvPr id="31" name="Shape 27">
            <a:extLst>
              <a:ext uri="{FF2B5EF4-FFF2-40B4-BE49-F238E27FC236}">
                <a16:creationId xmlns:a16="http://schemas.microsoft.com/office/drawing/2014/main" id="{2F066F9A-133A-AAC3-9E8A-51757501BA34}"/>
              </a:ext>
            </a:extLst>
          </p:cNvPr>
          <p:cNvSpPr/>
          <p:nvPr/>
        </p:nvSpPr>
        <p:spPr>
          <a:xfrm>
            <a:off x="3898928" y="6421205"/>
            <a:ext cx="2790388" cy="618989"/>
          </a:xfrm>
          <a:prstGeom prst="roundRect">
            <a:avLst>
              <a:gd name="adj" fmla="val 31157"/>
            </a:avLst>
          </a:prstGeom>
          <a:solidFill>
            <a:srgbClr val="FFFFFF">
              <a:alpha val="90000"/>
            </a:srgbClr>
          </a:solidFill>
          <a:ln>
            <a:solidFill>
              <a:schemeClr val="bg1">
                <a:lumMod val="85000"/>
              </a:schemeClr>
            </a:solidFill>
          </a:ln>
          <a:effectLst>
            <a:outerShdw blurRad="50800" dist="38100" dir="2700000" algn="tl" rotWithShape="0">
              <a:prstClr val="black">
                <a:alpha val="40000"/>
              </a:prstClr>
            </a:outerShdw>
          </a:effectLst>
        </p:spPr>
        <p:txBody>
          <a:bodyPr/>
          <a:lstStyle/>
          <a:p>
            <a:endParaRPr lang="ja-JP" altLang="en-US">
              <a:latin typeface="BIZ UDGothic" panose="020B0400000000000000" pitchFamily="49" charset="-128"/>
              <a:ea typeface="BIZ UDGothic" panose="020B0400000000000000" pitchFamily="49" charset="-128"/>
            </a:endParaRPr>
          </a:p>
        </p:txBody>
      </p:sp>
      <p:sp>
        <p:nvSpPr>
          <p:cNvPr id="32" name="Text 28">
            <a:extLst>
              <a:ext uri="{FF2B5EF4-FFF2-40B4-BE49-F238E27FC236}">
                <a16:creationId xmlns:a16="http://schemas.microsoft.com/office/drawing/2014/main" id="{4C071B4B-9482-3475-4E0F-96B32BC3DD2E}"/>
              </a:ext>
            </a:extLst>
          </p:cNvPr>
          <p:cNvSpPr txBox="1"/>
          <p:nvPr/>
        </p:nvSpPr>
        <p:spPr>
          <a:xfrm>
            <a:off x="3983886" y="6536407"/>
            <a:ext cx="1316310" cy="201083"/>
          </a:xfrm>
          <a:prstGeom prst="rect">
            <a:avLst/>
          </a:prstGeom>
          <a:noFill/>
          <a:ln/>
        </p:spPr>
        <p:txBody>
          <a:bodyPr wrap="square" lIns="0" tIns="0" rIns="0" bIns="0" rtlCol="0" anchor="ctr"/>
          <a:lstStyle/>
          <a:p>
            <a:pPr marL="0" indent="0" algn="l">
              <a:buNone/>
            </a:pPr>
            <a:r>
              <a:rPr lang="en-US" sz="1200" dirty="0">
                <a:solidFill>
                  <a:srgbClr val="6D28D9"/>
                </a:solidFill>
                <a:latin typeface="BIZ UDGothic" panose="020B0400000000000000" pitchFamily="49" charset="-128"/>
                <a:ea typeface="BIZ UDGothic" panose="020B0400000000000000" pitchFamily="49" charset="-128"/>
                <a:cs typeface="M PLUS Rounded 1c" pitchFamily="34" charset="-120"/>
              </a:rPr>
              <a:t>⑦HPでの閲覧認知</a:t>
            </a:r>
            <a:endParaRPr lang="en-US" sz="1200" dirty="0">
              <a:latin typeface="BIZ UDGothic" panose="020B0400000000000000" pitchFamily="49" charset="-128"/>
              <a:ea typeface="BIZ UDGothic" panose="020B0400000000000000" pitchFamily="49" charset="-128"/>
            </a:endParaRPr>
          </a:p>
        </p:txBody>
      </p:sp>
      <p:sp>
        <p:nvSpPr>
          <p:cNvPr id="33" name="Text 29">
            <a:extLst>
              <a:ext uri="{FF2B5EF4-FFF2-40B4-BE49-F238E27FC236}">
                <a16:creationId xmlns:a16="http://schemas.microsoft.com/office/drawing/2014/main" id="{FE545212-C1BC-5DA8-6959-0116281271BE}"/>
              </a:ext>
            </a:extLst>
          </p:cNvPr>
          <p:cNvSpPr txBox="1"/>
          <p:nvPr/>
        </p:nvSpPr>
        <p:spPr>
          <a:xfrm>
            <a:off x="3978997" y="6767057"/>
            <a:ext cx="2264124" cy="173107"/>
          </a:xfrm>
          <a:prstGeom prst="rect">
            <a:avLst/>
          </a:prstGeom>
          <a:noFill/>
          <a:ln/>
        </p:spPr>
        <p:txBody>
          <a:bodyPr wrap="square" lIns="0" tIns="0" rIns="0" bIns="0" rtlCol="0" anchor="ctr"/>
          <a:lstStyle/>
          <a:p>
            <a:pPr marL="0" indent="0" algn="l">
              <a:buNone/>
            </a:pPr>
            <a:r>
              <a:rPr lang="en-US" sz="1000" dirty="0">
                <a:latin typeface="BIZ UDGothic" panose="020B0400000000000000" pitchFamily="49" charset="-128"/>
                <a:ea typeface="BIZ UDGothic" panose="020B0400000000000000" pitchFamily="49" charset="-128"/>
                <a:cs typeface="M PLUS Rounded 1c" pitchFamily="34" charset="-120"/>
              </a:rPr>
              <a:t>認知度は約60%、さらなる周知が必要</a:t>
            </a:r>
            <a:endParaRPr lang="en-US" sz="1000" dirty="0">
              <a:latin typeface="BIZ UDGothic" panose="020B0400000000000000" pitchFamily="49" charset="-128"/>
              <a:ea typeface="BIZ UDGothic" panose="020B0400000000000000" pitchFamily="49" charset="-128"/>
            </a:endParaRPr>
          </a:p>
        </p:txBody>
      </p:sp>
      <p:graphicFrame>
        <p:nvGraphicFramePr>
          <p:cNvPr id="34" name="グラフ 33">
            <a:extLst>
              <a:ext uri="{FF2B5EF4-FFF2-40B4-BE49-F238E27FC236}">
                <a16:creationId xmlns:a16="http://schemas.microsoft.com/office/drawing/2014/main" id="{714957CF-E630-CAA6-8631-131955D61AF5}"/>
              </a:ext>
            </a:extLst>
          </p:cNvPr>
          <p:cNvGraphicFramePr/>
          <p:nvPr>
            <p:extLst>
              <p:ext uri="{D42A27DB-BD31-4B8C-83A1-F6EECF244321}">
                <p14:modId xmlns:p14="http://schemas.microsoft.com/office/powerpoint/2010/main" val="638115127"/>
              </p:ext>
            </p:extLst>
          </p:nvPr>
        </p:nvGraphicFramePr>
        <p:xfrm>
          <a:off x="3940160" y="6908171"/>
          <a:ext cx="2843472" cy="1918018"/>
        </p:xfrm>
        <a:graphic>
          <a:graphicData uri="http://schemas.openxmlformats.org/drawingml/2006/chart">
            <c:chart xmlns:c="http://schemas.openxmlformats.org/drawingml/2006/chart" xmlns:r="http://schemas.openxmlformats.org/officeDocument/2006/relationships" r:id="rId8"/>
          </a:graphicData>
        </a:graphic>
      </p:graphicFrame>
      <p:grpSp>
        <p:nvGrpSpPr>
          <p:cNvPr id="35" name="グループ化 34">
            <a:extLst>
              <a:ext uri="{FF2B5EF4-FFF2-40B4-BE49-F238E27FC236}">
                <a16:creationId xmlns:a16="http://schemas.microsoft.com/office/drawing/2014/main" id="{69808DF5-8307-E3C3-A4BB-202C41C6E1CC}"/>
              </a:ext>
            </a:extLst>
          </p:cNvPr>
          <p:cNvGrpSpPr/>
          <p:nvPr/>
        </p:nvGrpSpPr>
        <p:grpSpPr>
          <a:xfrm>
            <a:off x="557243" y="8613121"/>
            <a:ext cx="6552000" cy="686208"/>
            <a:chOff x="835068" y="8568877"/>
            <a:chExt cx="6456741" cy="686208"/>
          </a:xfrm>
        </p:grpSpPr>
        <p:sp>
          <p:nvSpPr>
            <p:cNvPr id="36" name="Shape 33">
              <a:extLst>
                <a:ext uri="{FF2B5EF4-FFF2-40B4-BE49-F238E27FC236}">
                  <a16:creationId xmlns:a16="http://schemas.microsoft.com/office/drawing/2014/main" id="{1C8AB0A3-27C9-C252-2AF1-40785468DADA}"/>
                </a:ext>
              </a:extLst>
            </p:cNvPr>
            <p:cNvSpPr/>
            <p:nvPr/>
          </p:nvSpPr>
          <p:spPr>
            <a:xfrm>
              <a:off x="835068" y="8568877"/>
              <a:ext cx="6456741" cy="424810"/>
            </a:xfrm>
            <a:prstGeom prst="roundRect">
              <a:avLst>
                <a:gd name="adj" fmla="val 3086"/>
              </a:avLst>
            </a:prstGeom>
            <a:solidFill>
              <a:srgbClr val="FFFFFF">
                <a:alpha val="90000"/>
              </a:srgbClr>
            </a:solidFill>
            <a:ln>
              <a:solidFill>
                <a:srgbClr val="E6E6E6"/>
              </a:solidFill>
            </a:ln>
            <a:effectLst>
              <a:outerShdw blurRad="101600" dist="25400" dir="5400000" algn="bl" rotWithShape="0">
                <a:srgbClr val="000000">
                  <a:alpha val="10000"/>
                </a:srgbClr>
              </a:outerShdw>
            </a:effectLst>
          </p:spPr>
          <p:txBody>
            <a:bodyPr/>
            <a:lstStyle/>
            <a:p>
              <a:endParaRPr lang="ja-JP" altLang="en-US">
                <a:latin typeface="BIZ UDGothic" panose="020B0400000000000000" pitchFamily="49" charset="-128"/>
                <a:ea typeface="BIZ UDGothic" panose="020B0400000000000000" pitchFamily="49" charset="-128"/>
              </a:endParaRPr>
            </a:p>
          </p:txBody>
        </p:sp>
        <p:sp>
          <p:nvSpPr>
            <p:cNvPr id="37" name="Text 34">
              <a:extLst>
                <a:ext uri="{FF2B5EF4-FFF2-40B4-BE49-F238E27FC236}">
                  <a16:creationId xmlns:a16="http://schemas.microsoft.com/office/drawing/2014/main" id="{516519AE-2810-379C-FCA2-A78C7D2B6B53}"/>
                </a:ext>
              </a:extLst>
            </p:cNvPr>
            <p:cNvSpPr txBox="1"/>
            <p:nvPr/>
          </p:nvSpPr>
          <p:spPr>
            <a:xfrm>
              <a:off x="1009436" y="8591850"/>
              <a:ext cx="2150873" cy="201083"/>
            </a:xfrm>
            <a:prstGeom prst="rect">
              <a:avLst/>
            </a:prstGeom>
            <a:noFill/>
            <a:ln/>
          </p:spPr>
          <p:txBody>
            <a:bodyPr wrap="square" lIns="0" tIns="0" rIns="0" bIns="0" rtlCol="0" anchor="ctr"/>
            <a:lstStyle/>
            <a:p>
              <a:pPr marL="0" indent="0" algn="l">
                <a:buNone/>
              </a:pPr>
              <a:r>
                <a:rPr lang="en-US" sz="1200" dirty="0">
                  <a:solidFill>
                    <a:srgbClr val="1D4ED8"/>
                  </a:solidFill>
                  <a:latin typeface="BIZ UDGothic" panose="020B0400000000000000" pitchFamily="49" charset="-128"/>
                  <a:ea typeface="BIZ UDGothic" panose="020B0400000000000000" pitchFamily="49" charset="-128"/>
                  <a:cs typeface="M PLUS Rounded 1c" pitchFamily="34" charset="-120"/>
                </a:rPr>
                <a:t>興味を持って読んだ特集や記事</a:t>
              </a:r>
              <a:endParaRPr lang="en-US" sz="1200" dirty="0">
                <a:latin typeface="BIZ UDGothic" panose="020B0400000000000000" pitchFamily="49" charset="-128"/>
                <a:ea typeface="BIZ UDGothic" panose="020B0400000000000000" pitchFamily="49" charset="-128"/>
              </a:endParaRPr>
            </a:p>
          </p:txBody>
        </p:sp>
        <p:sp>
          <p:nvSpPr>
            <p:cNvPr id="38" name="Text 35">
              <a:extLst>
                <a:ext uri="{FF2B5EF4-FFF2-40B4-BE49-F238E27FC236}">
                  <a16:creationId xmlns:a16="http://schemas.microsoft.com/office/drawing/2014/main" id="{43301DD6-2CB1-1B65-72B7-C7217D97E9C4}"/>
                </a:ext>
              </a:extLst>
            </p:cNvPr>
            <p:cNvSpPr txBox="1"/>
            <p:nvPr/>
          </p:nvSpPr>
          <p:spPr>
            <a:xfrm>
              <a:off x="910717" y="8799175"/>
              <a:ext cx="6373718" cy="455910"/>
            </a:xfrm>
            <a:prstGeom prst="rect">
              <a:avLst/>
            </a:prstGeom>
            <a:noFill/>
            <a:ln/>
          </p:spPr>
          <p:txBody>
            <a:bodyPr wrap="square" lIns="0" tIns="0" rIns="0" bIns="0" rtlCol="0" anchor="ctr"/>
            <a:lstStyle/>
            <a:p>
              <a:pPr marL="0" indent="0" algn="l">
                <a:buNone/>
              </a:pPr>
              <a:r>
                <a:rPr lang="en-US" sz="1000" dirty="0">
                  <a:latin typeface="BIZ UDGothic" panose="020B0400000000000000" pitchFamily="49" charset="-128"/>
                  <a:ea typeface="BIZ UDGothic" panose="020B0400000000000000" pitchFamily="49" charset="-128"/>
                  <a:cs typeface="M PLUS Rounded 1c" pitchFamily="34" charset="-120"/>
                </a:rPr>
                <a:t>各役員、部会、委員会の活動、</a:t>
              </a:r>
              <a:r>
                <a:rPr lang="en-US" altLang="ja-JP" sz="1000" dirty="0">
                  <a:latin typeface="BIZ UDGothic" panose="020B0400000000000000" pitchFamily="49" charset="-128"/>
                  <a:ea typeface="BIZ UDGothic" panose="020B0400000000000000" pitchFamily="49" charset="-128"/>
                  <a:cs typeface="M PLUS Rounded 1c" pitchFamily="34" charset="-120"/>
                </a:rPr>
                <a:t>他ステーションの活動や工夫</a:t>
              </a:r>
              <a:r>
                <a:rPr lang="ja-JP" altLang="en-US" sz="1000" dirty="0">
                  <a:latin typeface="BIZ UDGothic" panose="020B0400000000000000" pitchFamily="49" charset="-128"/>
                  <a:ea typeface="BIZ UDGothic" panose="020B0400000000000000" pitchFamily="49" charset="-128"/>
                </a:rPr>
                <a:t>、</a:t>
              </a:r>
              <a:r>
                <a:rPr lang="en-US" altLang="ja-JP" sz="1000" dirty="0">
                  <a:latin typeface="BIZ UDGothic" panose="020B0400000000000000" pitchFamily="49" charset="-128"/>
                  <a:ea typeface="BIZ UDGothic" panose="020B0400000000000000" pitchFamily="49" charset="-128"/>
                  <a:cs typeface="M PLUS Rounded 1c" pitchFamily="34" charset="-120"/>
                </a:rPr>
                <a:t>防災や災害に関した記事</a:t>
              </a:r>
              <a:r>
                <a:rPr lang="ja-JP" altLang="en-US" sz="1000" dirty="0">
                  <a:latin typeface="BIZ UDGothic" panose="020B0400000000000000" pitchFamily="49" charset="-128"/>
                  <a:ea typeface="BIZ UDGothic" panose="020B0400000000000000" pitchFamily="49" charset="-128"/>
                  <a:cs typeface="M PLUS Rounded 1c" pitchFamily="34" charset="-120"/>
                </a:rPr>
                <a:t>、</a:t>
              </a:r>
              <a:r>
                <a:rPr lang="en-US" altLang="ja-JP" sz="1000" dirty="0">
                  <a:latin typeface="BIZ UDGothic" panose="020B0400000000000000" pitchFamily="49" charset="-128"/>
                  <a:ea typeface="BIZ UDGothic" panose="020B0400000000000000" pitchFamily="49" charset="-128"/>
                  <a:cs typeface="M PLUS Rounded 1c" pitchFamily="34" charset="-120"/>
                </a:rPr>
                <a:t>利用者様の素敵な写真</a:t>
              </a:r>
              <a:endParaRPr lang="en-US" altLang="ja-JP" sz="1000" dirty="0">
                <a:latin typeface="BIZ UDGothic" panose="020B0400000000000000" pitchFamily="49" charset="-128"/>
                <a:ea typeface="BIZ UDGothic" panose="020B0400000000000000" pitchFamily="49" charset="-128"/>
              </a:endParaRPr>
            </a:p>
            <a:p>
              <a:endParaRPr lang="en-US" altLang="ja-JP" sz="1000" dirty="0">
                <a:latin typeface="BIZ UDGothic" panose="020B0400000000000000" pitchFamily="49" charset="-128"/>
                <a:ea typeface="BIZ UDGothic" panose="020B0400000000000000" pitchFamily="49" charset="-128"/>
              </a:endParaRPr>
            </a:p>
            <a:p>
              <a:pPr marL="0" indent="0" algn="l">
                <a:buNone/>
              </a:pPr>
              <a:endParaRPr lang="en-US" sz="1000" dirty="0">
                <a:latin typeface="BIZ UDGothic" panose="020B0400000000000000" pitchFamily="49" charset="-128"/>
                <a:ea typeface="BIZ UDGothic" panose="020B0400000000000000" pitchFamily="49" charset="-128"/>
              </a:endParaRPr>
            </a:p>
          </p:txBody>
        </p:sp>
      </p:grpSp>
      <p:grpSp>
        <p:nvGrpSpPr>
          <p:cNvPr id="39" name="グループ化 38">
            <a:extLst>
              <a:ext uri="{FF2B5EF4-FFF2-40B4-BE49-F238E27FC236}">
                <a16:creationId xmlns:a16="http://schemas.microsoft.com/office/drawing/2014/main" id="{F29A294A-054D-385B-7B83-28FC2087020A}"/>
              </a:ext>
            </a:extLst>
          </p:cNvPr>
          <p:cNvGrpSpPr/>
          <p:nvPr/>
        </p:nvGrpSpPr>
        <p:grpSpPr>
          <a:xfrm>
            <a:off x="558264" y="9112213"/>
            <a:ext cx="6552000" cy="609567"/>
            <a:chOff x="836089" y="9067969"/>
            <a:chExt cx="6456741" cy="609567"/>
          </a:xfrm>
        </p:grpSpPr>
        <p:sp>
          <p:nvSpPr>
            <p:cNvPr id="40" name="Shape 33">
              <a:extLst>
                <a:ext uri="{FF2B5EF4-FFF2-40B4-BE49-F238E27FC236}">
                  <a16:creationId xmlns:a16="http://schemas.microsoft.com/office/drawing/2014/main" id="{1A648018-AF65-FA5F-9C1C-841047D7E91A}"/>
                </a:ext>
              </a:extLst>
            </p:cNvPr>
            <p:cNvSpPr/>
            <p:nvPr/>
          </p:nvSpPr>
          <p:spPr>
            <a:xfrm>
              <a:off x="836089" y="9067969"/>
              <a:ext cx="6456741" cy="424810"/>
            </a:xfrm>
            <a:prstGeom prst="roundRect">
              <a:avLst>
                <a:gd name="adj" fmla="val 3086"/>
              </a:avLst>
            </a:prstGeom>
            <a:solidFill>
              <a:srgbClr val="FFFFFF">
                <a:alpha val="90000"/>
              </a:srgbClr>
            </a:solidFill>
            <a:ln>
              <a:solidFill>
                <a:srgbClr val="E6E6E6"/>
              </a:solidFill>
            </a:ln>
            <a:effectLst>
              <a:outerShdw blurRad="101600" dist="25400" dir="5400000" algn="bl" rotWithShape="0">
                <a:srgbClr val="000000">
                  <a:alpha val="10000"/>
                </a:srgbClr>
              </a:outerShdw>
            </a:effectLst>
          </p:spPr>
          <p:txBody>
            <a:bodyPr/>
            <a:lstStyle/>
            <a:p>
              <a:endParaRPr lang="ja-JP" altLang="en-US">
                <a:latin typeface="BIZ UDGothic" panose="020B0400000000000000" pitchFamily="49" charset="-128"/>
                <a:ea typeface="BIZ UDGothic" panose="020B0400000000000000" pitchFamily="49" charset="-128"/>
              </a:endParaRPr>
            </a:p>
          </p:txBody>
        </p:sp>
        <p:sp>
          <p:nvSpPr>
            <p:cNvPr id="41" name="Text 34">
              <a:extLst>
                <a:ext uri="{FF2B5EF4-FFF2-40B4-BE49-F238E27FC236}">
                  <a16:creationId xmlns:a16="http://schemas.microsoft.com/office/drawing/2014/main" id="{BD742B77-E772-34D1-4DC8-3697B6D4A45E}"/>
                </a:ext>
              </a:extLst>
            </p:cNvPr>
            <p:cNvSpPr txBox="1"/>
            <p:nvPr/>
          </p:nvSpPr>
          <p:spPr>
            <a:xfrm>
              <a:off x="995709" y="9088221"/>
              <a:ext cx="2150873" cy="201083"/>
            </a:xfrm>
            <a:prstGeom prst="rect">
              <a:avLst/>
            </a:prstGeom>
            <a:noFill/>
            <a:ln/>
          </p:spPr>
          <p:txBody>
            <a:bodyPr wrap="square" lIns="0" tIns="0" rIns="0" bIns="0" rtlCol="0" anchor="ctr"/>
            <a:lstStyle/>
            <a:p>
              <a:pPr marL="0" indent="0" algn="l">
                <a:buNone/>
              </a:pPr>
              <a:r>
                <a:rPr lang="en-US" sz="1200" dirty="0">
                  <a:solidFill>
                    <a:srgbClr val="1D4ED8"/>
                  </a:solidFill>
                  <a:latin typeface="BIZ UDGothic" panose="020B0400000000000000" pitchFamily="49" charset="-128"/>
                  <a:ea typeface="BIZ UDGothic" panose="020B0400000000000000" pitchFamily="49" charset="-128"/>
                </a:rPr>
                <a:t>広報誌に期待すること</a:t>
              </a:r>
              <a:endParaRPr lang="en-US" sz="1200" dirty="0">
                <a:latin typeface="BIZ UDGothic" panose="020B0400000000000000" pitchFamily="49" charset="-128"/>
                <a:ea typeface="BIZ UDGothic" panose="020B0400000000000000" pitchFamily="49" charset="-128"/>
              </a:endParaRPr>
            </a:p>
          </p:txBody>
        </p:sp>
        <p:sp>
          <p:nvSpPr>
            <p:cNvPr id="42" name="Text 35">
              <a:extLst>
                <a:ext uri="{FF2B5EF4-FFF2-40B4-BE49-F238E27FC236}">
                  <a16:creationId xmlns:a16="http://schemas.microsoft.com/office/drawing/2014/main" id="{E1F5AB2D-73CF-A9C6-E1F1-15DA33A70FAC}"/>
                </a:ext>
              </a:extLst>
            </p:cNvPr>
            <p:cNvSpPr txBox="1"/>
            <p:nvPr/>
          </p:nvSpPr>
          <p:spPr>
            <a:xfrm>
              <a:off x="910717" y="9221626"/>
              <a:ext cx="6373718" cy="455910"/>
            </a:xfrm>
            <a:prstGeom prst="rect">
              <a:avLst/>
            </a:prstGeom>
            <a:noFill/>
            <a:ln/>
          </p:spPr>
          <p:txBody>
            <a:bodyPr wrap="square" lIns="0" tIns="0" rIns="0" bIns="0" rtlCol="0" anchor="ctr"/>
            <a:lstStyle/>
            <a:p>
              <a:pPr marL="0" indent="0" algn="l">
                <a:buNone/>
              </a:pPr>
              <a:r>
                <a:rPr lang="en-US" sz="1000" dirty="0">
                  <a:latin typeface="BIZ UDGothic" panose="020B0400000000000000" pitchFamily="49" charset="-128"/>
                  <a:ea typeface="BIZ UDGothic" panose="020B0400000000000000" pitchFamily="49" charset="-128"/>
                  <a:cs typeface="M PLUS Rounded 1c" pitchFamily="34" charset="-120"/>
                </a:rPr>
                <a:t>活動の周知で加入ステーション増加、HPで閲覧できるので紙配布見直し、読みたくなるような魅力的な内容</a:t>
              </a:r>
              <a:endParaRPr lang="en-US" altLang="ja-JP" sz="1000" dirty="0">
                <a:latin typeface="BIZ UDGothic" panose="020B0400000000000000" pitchFamily="49" charset="-128"/>
                <a:ea typeface="BIZ UDGothic" panose="020B0400000000000000" pitchFamily="49" charset="-128"/>
              </a:endParaRPr>
            </a:p>
            <a:p>
              <a:pPr marL="0" indent="0" algn="l">
                <a:buNone/>
              </a:pPr>
              <a:endParaRPr lang="en-US" sz="1000" dirty="0">
                <a:latin typeface="BIZ UDGothic" panose="020B0400000000000000" pitchFamily="49" charset="-128"/>
                <a:ea typeface="BIZ UDGothic" panose="020B0400000000000000" pitchFamily="49" charset="-128"/>
              </a:endParaRPr>
            </a:p>
          </p:txBody>
        </p:sp>
      </p:grpSp>
      <p:grpSp>
        <p:nvGrpSpPr>
          <p:cNvPr id="43" name="グループ化 42">
            <a:extLst>
              <a:ext uri="{FF2B5EF4-FFF2-40B4-BE49-F238E27FC236}">
                <a16:creationId xmlns:a16="http://schemas.microsoft.com/office/drawing/2014/main" id="{AEF161B0-DCC9-3738-9B88-167F53AC7C0A}"/>
              </a:ext>
            </a:extLst>
          </p:cNvPr>
          <p:cNvGrpSpPr/>
          <p:nvPr/>
        </p:nvGrpSpPr>
        <p:grpSpPr>
          <a:xfrm>
            <a:off x="552718" y="9605329"/>
            <a:ext cx="6552000" cy="442140"/>
            <a:chOff x="830542" y="9561085"/>
            <a:chExt cx="6470468" cy="442140"/>
          </a:xfrm>
        </p:grpSpPr>
        <p:sp>
          <p:nvSpPr>
            <p:cNvPr id="44" name="Shape 33">
              <a:extLst>
                <a:ext uri="{FF2B5EF4-FFF2-40B4-BE49-F238E27FC236}">
                  <a16:creationId xmlns:a16="http://schemas.microsoft.com/office/drawing/2014/main" id="{BB5C043C-149A-769F-208E-509155980B5A}"/>
                </a:ext>
              </a:extLst>
            </p:cNvPr>
            <p:cNvSpPr/>
            <p:nvPr/>
          </p:nvSpPr>
          <p:spPr>
            <a:xfrm>
              <a:off x="830542" y="9561085"/>
              <a:ext cx="6456741" cy="424810"/>
            </a:xfrm>
            <a:prstGeom prst="roundRect">
              <a:avLst>
                <a:gd name="adj" fmla="val 3086"/>
              </a:avLst>
            </a:prstGeom>
            <a:solidFill>
              <a:srgbClr val="FFFFFF">
                <a:alpha val="90000"/>
              </a:srgbClr>
            </a:solidFill>
            <a:ln>
              <a:solidFill>
                <a:srgbClr val="E6E6E6"/>
              </a:solidFill>
            </a:ln>
            <a:effectLst>
              <a:outerShdw blurRad="101600" dist="25400" dir="5400000" algn="bl" rotWithShape="0">
                <a:srgbClr val="000000">
                  <a:alpha val="10000"/>
                </a:srgbClr>
              </a:outerShdw>
            </a:effectLst>
          </p:spPr>
          <p:txBody>
            <a:bodyPr/>
            <a:lstStyle/>
            <a:p>
              <a:endParaRPr lang="ja-JP" altLang="en-US">
                <a:latin typeface="BIZ UDGothic" panose="020B0400000000000000" pitchFamily="49" charset="-128"/>
                <a:ea typeface="BIZ UDGothic" panose="020B0400000000000000" pitchFamily="49" charset="-128"/>
              </a:endParaRPr>
            </a:p>
          </p:txBody>
        </p:sp>
        <p:sp>
          <p:nvSpPr>
            <p:cNvPr id="45" name="Text 34">
              <a:extLst>
                <a:ext uri="{FF2B5EF4-FFF2-40B4-BE49-F238E27FC236}">
                  <a16:creationId xmlns:a16="http://schemas.microsoft.com/office/drawing/2014/main" id="{D56A6EA6-2518-D888-55BC-3EFB0C00AC7E}"/>
                </a:ext>
              </a:extLst>
            </p:cNvPr>
            <p:cNvSpPr txBox="1"/>
            <p:nvPr/>
          </p:nvSpPr>
          <p:spPr>
            <a:xfrm>
              <a:off x="1012284" y="9567732"/>
              <a:ext cx="2150873" cy="201083"/>
            </a:xfrm>
            <a:prstGeom prst="rect">
              <a:avLst/>
            </a:prstGeom>
            <a:noFill/>
            <a:ln/>
          </p:spPr>
          <p:txBody>
            <a:bodyPr wrap="square" lIns="0" tIns="0" rIns="0" bIns="0" rtlCol="0" anchor="ctr"/>
            <a:lstStyle/>
            <a:p>
              <a:pPr marL="0" indent="0" algn="l">
                <a:buNone/>
              </a:pPr>
              <a:r>
                <a:rPr lang="en-US" sz="1200" dirty="0">
                  <a:solidFill>
                    <a:srgbClr val="1D4ED8"/>
                  </a:solidFill>
                  <a:latin typeface="BIZ UDGothic" panose="020B0400000000000000" pitchFamily="49" charset="-128"/>
                  <a:ea typeface="BIZ UDGothic" panose="020B0400000000000000" pitchFamily="49" charset="-128"/>
                </a:rPr>
                <a:t>取り上げて欲しいテーマ</a:t>
              </a:r>
              <a:endParaRPr lang="en-US" sz="1200" dirty="0">
                <a:latin typeface="BIZ UDGothic" panose="020B0400000000000000" pitchFamily="49" charset="-128"/>
                <a:ea typeface="BIZ UDGothic" panose="020B0400000000000000" pitchFamily="49" charset="-128"/>
              </a:endParaRPr>
            </a:p>
          </p:txBody>
        </p:sp>
        <p:sp>
          <p:nvSpPr>
            <p:cNvPr id="46" name="Text 35">
              <a:extLst>
                <a:ext uri="{FF2B5EF4-FFF2-40B4-BE49-F238E27FC236}">
                  <a16:creationId xmlns:a16="http://schemas.microsoft.com/office/drawing/2014/main" id="{19EFA6D8-27DC-4B35-F55C-5FFEFCF438CD}"/>
                </a:ext>
              </a:extLst>
            </p:cNvPr>
            <p:cNvSpPr txBox="1"/>
            <p:nvPr/>
          </p:nvSpPr>
          <p:spPr>
            <a:xfrm>
              <a:off x="927292" y="9728995"/>
              <a:ext cx="6373718" cy="274230"/>
            </a:xfrm>
            <a:prstGeom prst="rect">
              <a:avLst/>
            </a:prstGeom>
            <a:noFill/>
            <a:ln/>
          </p:spPr>
          <p:txBody>
            <a:bodyPr wrap="square" lIns="0" tIns="0" rIns="0" bIns="0" rtlCol="0" anchor="ctr"/>
            <a:lstStyle/>
            <a:p>
              <a:pPr marL="0" indent="0" algn="l">
                <a:buNone/>
              </a:pPr>
              <a:r>
                <a:rPr lang="en-US" sz="1000" dirty="0">
                  <a:latin typeface="BIZ UDGothic" panose="020B0400000000000000" pitchFamily="49" charset="-128"/>
                  <a:ea typeface="BIZ UDGothic" panose="020B0400000000000000" pitchFamily="49" charset="-128"/>
                </a:rPr>
                <a:t>訪問看護の実務コラム、業務内容Q&amp;A、防災に関する経験談、利用者との関わり成功例</a:t>
              </a:r>
            </a:p>
          </p:txBody>
        </p:sp>
      </p:grpSp>
      <p:sp>
        <p:nvSpPr>
          <p:cNvPr id="47" name="正方形/長方形 46">
            <a:extLst>
              <a:ext uri="{FF2B5EF4-FFF2-40B4-BE49-F238E27FC236}">
                <a16:creationId xmlns:a16="http://schemas.microsoft.com/office/drawing/2014/main" id="{CCC4367A-2480-D1D0-49D4-A906FF23D0EC}"/>
              </a:ext>
            </a:extLst>
          </p:cNvPr>
          <p:cNvSpPr/>
          <p:nvPr/>
        </p:nvSpPr>
        <p:spPr>
          <a:xfrm flipH="1">
            <a:off x="2645429" y="1850690"/>
            <a:ext cx="786206" cy="789052"/>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4"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Shape 12">
            <a:extLst>
              <a:ext uri="{FF2B5EF4-FFF2-40B4-BE49-F238E27FC236}">
                <a16:creationId xmlns:a16="http://schemas.microsoft.com/office/drawing/2014/main" id="{42B5C4A3-ABA4-75C0-9035-AEBF070FC366}"/>
              </a:ext>
            </a:extLst>
          </p:cNvPr>
          <p:cNvSpPr/>
          <p:nvPr/>
        </p:nvSpPr>
        <p:spPr>
          <a:xfrm>
            <a:off x="495586" y="2509324"/>
            <a:ext cx="2920448" cy="618989"/>
          </a:xfrm>
          <a:prstGeom prst="roundRect">
            <a:avLst>
              <a:gd name="adj" fmla="val 31157"/>
            </a:avLst>
          </a:prstGeom>
          <a:solidFill>
            <a:srgbClr val="FFFFFF">
              <a:alpha val="90000"/>
            </a:srgbClr>
          </a:solidFill>
          <a:ln>
            <a:solidFill>
              <a:schemeClr val="bg1">
                <a:lumMod val="85000"/>
              </a:schemeClr>
            </a:solidFill>
          </a:ln>
          <a:effectLst>
            <a:outerShdw blurRad="50800" dist="38100" dir="2700000" algn="tl" rotWithShape="0">
              <a:prstClr val="black">
                <a:alpha val="40000"/>
              </a:prstClr>
            </a:outerShdw>
          </a:effectLst>
        </p:spPr>
        <p:txBody>
          <a:bodyPr/>
          <a:lstStyle/>
          <a:p>
            <a:endParaRPr lang="ja-JP" altLang="en-US">
              <a:latin typeface="BIZ UDGothic" panose="020B0400000000000000" pitchFamily="49" charset="-128"/>
              <a:ea typeface="BIZ UDGothic" panose="020B0400000000000000" pitchFamily="49" charset="-128"/>
            </a:endParaRPr>
          </a:p>
        </p:txBody>
      </p:sp>
      <p:sp>
        <p:nvSpPr>
          <p:cNvPr id="49" name="Text 13">
            <a:extLst>
              <a:ext uri="{FF2B5EF4-FFF2-40B4-BE49-F238E27FC236}">
                <a16:creationId xmlns:a16="http://schemas.microsoft.com/office/drawing/2014/main" id="{D1765B63-4160-BF73-ED14-16DDDDED372D}"/>
              </a:ext>
            </a:extLst>
          </p:cNvPr>
          <p:cNvSpPr txBox="1"/>
          <p:nvPr/>
        </p:nvSpPr>
        <p:spPr>
          <a:xfrm>
            <a:off x="609885" y="2600843"/>
            <a:ext cx="2140678" cy="233006"/>
          </a:xfrm>
          <a:prstGeom prst="rect">
            <a:avLst/>
          </a:prstGeom>
          <a:noFill/>
          <a:ln>
            <a:noFill/>
          </a:ln>
        </p:spPr>
        <p:txBody>
          <a:bodyPr wrap="square" lIns="0" tIns="0" rIns="0" bIns="0" rtlCol="0" anchor="ctr"/>
          <a:lstStyle/>
          <a:p>
            <a:pPr marL="0" indent="0" algn="l">
              <a:buNone/>
            </a:pPr>
            <a:r>
              <a:rPr lang="en-US" sz="1200" dirty="0">
                <a:solidFill>
                  <a:srgbClr val="6D28D9"/>
                </a:solidFill>
                <a:latin typeface="BIZ UDGothic" panose="020B0400000000000000" pitchFamily="49" charset="-128"/>
                <a:ea typeface="BIZ UDGothic" panose="020B0400000000000000" pitchFamily="49" charset="-128"/>
                <a:cs typeface="M PLUS Rounded 1c" pitchFamily="34" charset="-120"/>
              </a:rPr>
              <a:t>②どの程度読んでいますか？</a:t>
            </a:r>
            <a:endParaRPr lang="en-US" sz="1200" dirty="0">
              <a:latin typeface="BIZ UDGothic" panose="020B0400000000000000" pitchFamily="49" charset="-128"/>
              <a:ea typeface="BIZ UDGothic" panose="020B0400000000000000" pitchFamily="49" charset="-128"/>
            </a:endParaRPr>
          </a:p>
        </p:txBody>
      </p:sp>
      <p:sp>
        <p:nvSpPr>
          <p:cNvPr id="50" name="Text 14">
            <a:extLst>
              <a:ext uri="{FF2B5EF4-FFF2-40B4-BE49-F238E27FC236}">
                <a16:creationId xmlns:a16="http://schemas.microsoft.com/office/drawing/2014/main" id="{B65A27E8-724E-B92E-9524-9395D2E25E8C}"/>
              </a:ext>
            </a:extLst>
          </p:cNvPr>
          <p:cNvSpPr txBox="1"/>
          <p:nvPr/>
        </p:nvSpPr>
        <p:spPr>
          <a:xfrm>
            <a:off x="609884" y="2854056"/>
            <a:ext cx="2713951" cy="173107"/>
          </a:xfrm>
          <a:prstGeom prst="rect">
            <a:avLst/>
          </a:prstGeom>
          <a:noFill/>
          <a:ln>
            <a:noFill/>
          </a:ln>
        </p:spPr>
        <p:txBody>
          <a:bodyPr wrap="square" lIns="0" tIns="0" rIns="0" bIns="0" rtlCol="0" anchor="ctr"/>
          <a:lstStyle/>
          <a:p>
            <a:pPr marL="0" indent="0" algn="l">
              <a:buNone/>
            </a:pPr>
            <a:r>
              <a:rPr lang="en-US" sz="1000" dirty="0">
                <a:latin typeface="BIZ UDGothic" panose="020B0400000000000000" pitchFamily="49" charset="-128"/>
                <a:ea typeface="BIZ UDGothic" panose="020B0400000000000000" pitchFamily="49" charset="-128"/>
                <a:cs typeface="M PLUS Rounded 1c" pitchFamily="34" charset="-120"/>
              </a:rPr>
              <a:t>毎号読む方が多数、次いで必要な記事のみ閲覧</a:t>
            </a:r>
            <a:endParaRPr lang="en-US" sz="1000" dirty="0">
              <a:latin typeface="BIZ UDGothic" panose="020B0400000000000000" pitchFamily="49" charset="-128"/>
              <a:ea typeface="BIZ UDGothic" panose="020B0400000000000000" pitchFamily="49" charset="-128"/>
            </a:endParaRPr>
          </a:p>
        </p:txBody>
      </p:sp>
      <p:pic>
        <p:nvPicPr>
          <p:cNvPr id="51" name="図 50">
            <a:extLst>
              <a:ext uri="{FF2B5EF4-FFF2-40B4-BE49-F238E27FC236}">
                <a16:creationId xmlns:a16="http://schemas.microsoft.com/office/drawing/2014/main" id="{737FCF82-5D82-04BA-958A-EE1836B53003}"/>
              </a:ext>
            </a:extLst>
          </p:cNvPr>
          <p:cNvPicPr>
            <a:picLocks noChangeAspect="1"/>
          </p:cNvPicPr>
          <p:nvPr/>
        </p:nvPicPr>
        <p:blipFill>
          <a:blip r:embed="rId10"/>
          <a:stretch>
            <a:fillRect/>
          </a:stretch>
        </p:blipFill>
        <p:spPr>
          <a:xfrm>
            <a:off x="7113654" y="10314366"/>
            <a:ext cx="162440" cy="241200"/>
          </a:xfrm>
          <a:prstGeom prst="rect">
            <a:avLst/>
          </a:prstGeom>
        </p:spPr>
      </p:pic>
      <p:sp>
        <p:nvSpPr>
          <p:cNvPr id="52" name="テキスト ボックス 51">
            <a:extLst>
              <a:ext uri="{FF2B5EF4-FFF2-40B4-BE49-F238E27FC236}">
                <a16:creationId xmlns:a16="http://schemas.microsoft.com/office/drawing/2014/main" id="{323E8FEC-6F3C-7674-C257-7439BF6DB784}"/>
              </a:ext>
            </a:extLst>
          </p:cNvPr>
          <p:cNvSpPr txBox="1"/>
          <p:nvPr/>
        </p:nvSpPr>
        <p:spPr>
          <a:xfrm>
            <a:off x="2416135" y="5215905"/>
            <a:ext cx="1134295" cy="991938"/>
          </a:xfrm>
          <a:prstGeom prst="rect">
            <a:avLst/>
          </a:prstGeom>
          <a:noFill/>
        </p:spPr>
        <p:txBody>
          <a:bodyPr wrap="square" rtlCol="0">
            <a:spAutoFit/>
          </a:bodyPr>
          <a:lstStyle/>
          <a:p>
            <a:pPr>
              <a:lnSpc>
                <a:spcPts val="1200"/>
              </a:lnSpc>
            </a:pPr>
            <a:r>
              <a:rPr kumimoji="1" lang="ja-JP" altLang="en-US" sz="800" dirty="0">
                <a:latin typeface="BIZ UDゴシック" panose="020B0400000000000000" pitchFamily="49" charset="-128"/>
                <a:ea typeface="BIZ UDゴシック" panose="020B0400000000000000" pitchFamily="49" charset="-128"/>
              </a:rPr>
              <a:t>とても役立つ</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役立つ</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どちらともいえない</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あまり役立たない</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役立たない</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回答なし</a:t>
            </a:r>
          </a:p>
        </p:txBody>
      </p:sp>
      <p:sp>
        <p:nvSpPr>
          <p:cNvPr id="53" name="テキスト ボックス 52">
            <a:extLst>
              <a:ext uri="{FF2B5EF4-FFF2-40B4-BE49-F238E27FC236}">
                <a16:creationId xmlns:a16="http://schemas.microsoft.com/office/drawing/2014/main" id="{52BE09D8-4D4E-0552-E4A8-E6DE2314A7AB}"/>
              </a:ext>
            </a:extLst>
          </p:cNvPr>
          <p:cNvSpPr txBox="1"/>
          <p:nvPr/>
        </p:nvSpPr>
        <p:spPr>
          <a:xfrm>
            <a:off x="2759101" y="3395133"/>
            <a:ext cx="1005403" cy="684162"/>
          </a:xfrm>
          <a:prstGeom prst="rect">
            <a:avLst/>
          </a:prstGeom>
          <a:noFill/>
        </p:spPr>
        <p:txBody>
          <a:bodyPr wrap="square" rtlCol="0">
            <a:spAutoFit/>
          </a:bodyPr>
          <a:lstStyle/>
          <a:p>
            <a:pPr>
              <a:lnSpc>
                <a:spcPts val="1200"/>
              </a:lnSpc>
            </a:pPr>
            <a:r>
              <a:rPr kumimoji="1" lang="ja-JP" altLang="en-US" sz="800" dirty="0">
                <a:latin typeface="BIZ UDゴシック" panose="020B0400000000000000" pitchFamily="49" charset="-128"/>
                <a:ea typeface="BIZ UDゴシック" panose="020B0400000000000000" pitchFamily="49" charset="-128"/>
              </a:rPr>
              <a:t>毎回</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時置き</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ほとんど読まない</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回答なし</a:t>
            </a:r>
          </a:p>
        </p:txBody>
      </p:sp>
      <p:sp>
        <p:nvSpPr>
          <p:cNvPr id="54" name="テキスト ボックス 53">
            <a:extLst>
              <a:ext uri="{FF2B5EF4-FFF2-40B4-BE49-F238E27FC236}">
                <a16:creationId xmlns:a16="http://schemas.microsoft.com/office/drawing/2014/main" id="{FE00B33D-DC14-FCEA-42E7-C6247FEFBEB3}"/>
              </a:ext>
            </a:extLst>
          </p:cNvPr>
          <p:cNvSpPr txBox="1"/>
          <p:nvPr/>
        </p:nvSpPr>
        <p:spPr>
          <a:xfrm>
            <a:off x="6244792" y="7132641"/>
            <a:ext cx="697627" cy="830997"/>
          </a:xfrm>
          <a:prstGeom prst="rect">
            <a:avLst/>
          </a:prstGeom>
          <a:noFill/>
        </p:spPr>
        <p:txBody>
          <a:bodyPr wrap="square" rtlCol="0">
            <a:spAutoFit/>
          </a:bodyPr>
          <a:lstStyle/>
          <a:p>
            <a:pPr>
              <a:lnSpc>
                <a:spcPts val="1200"/>
              </a:lnSpc>
            </a:pPr>
            <a:r>
              <a:rPr lang="ja-JP" altLang="en-US" sz="800" dirty="0">
                <a:latin typeface="BIZ UDゴシック" panose="020B0400000000000000" pitchFamily="49" charset="-128"/>
                <a:ea typeface="BIZ UDゴシック" panose="020B0400000000000000" pitchFamily="49" charset="-128"/>
              </a:rPr>
              <a:t>知っている</a:t>
            </a:r>
            <a:endParaRPr lang="en-US" altLang="ja-JP" sz="800" dirty="0">
              <a:latin typeface="BIZ UDゴシック" panose="020B0400000000000000" pitchFamily="49" charset="-128"/>
              <a:ea typeface="BIZ UDゴシック" panose="020B0400000000000000" pitchFamily="49" charset="-128"/>
            </a:endParaRPr>
          </a:p>
          <a:p>
            <a:pPr>
              <a:lnSpc>
                <a:spcPts val="1200"/>
              </a:lnSpc>
            </a:pPr>
            <a:r>
              <a:rPr lang="ja-JP" altLang="en-US" sz="800" dirty="0">
                <a:latin typeface="BIZ UDゴシック" panose="020B0400000000000000" pitchFamily="49" charset="-128"/>
                <a:ea typeface="BIZ UDゴシック" panose="020B0400000000000000" pitchFamily="49" charset="-128"/>
              </a:rPr>
              <a:t>知らない</a:t>
            </a:r>
            <a:endParaRPr lang="en-US" altLang="ja-JP" sz="800" dirty="0">
              <a:latin typeface="BIZ UDゴシック" panose="020B0400000000000000" pitchFamily="49" charset="-128"/>
              <a:ea typeface="BIZ UDゴシック" panose="020B0400000000000000" pitchFamily="49" charset="-128"/>
            </a:endParaRPr>
          </a:p>
          <a:p>
            <a:pPr>
              <a:lnSpc>
                <a:spcPts val="1200"/>
              </a:lnSpc>
            </a:pPr>
            <a:r>
              <a:rPr lang="ja-JP" altLang="en-US" sz="800" dirty="0">
                <a:latin typeface="BIZ UDゴシック" panose="020B0400000000000000" pitchFamily="49" charset="-128"/>
                <a:ea typeface="BIZ UDゴシック" panose="020B0400000000000000" pitchFamily="49" charset="-128"/>
              </a:rPr>
              <a:t>回答なし</a:t>
            </a:r>
          </a:p>
          <a:p>
            <a:endParaRPr kumimoji="1" lang="ja-JP" altLang="en-US" dirty="0"/>
          </a:p>
        </p:txBody>
      </p:sp>
      <p:sp>
        <p:nvSpPr>
          <p:cNvPr id="55" name="テキスト ボックス 54">
            <a:extLst>
              <a:ext uri="{FF2B5EF4-FFF2-40B4-BE49-F238E27FC236}">
                <a16:creationId xmlns:a16="http://schemas.microsoft.com/office/drawing/2014/main" id="{C773DEB9-8249-73E8-C9C3-D41FF0AD66D9}"/>
              </a:ext>
            </a:extLst>
          </p:cNvPr>
          <p:cNvSpPr txBox="1"/>
          <p:nvPr/>
        </p:nvSpPr>
        <p:spPr>
          <a:xfrm>
            <a:off x="5951177" y="5330707"/>
            <a:ext cx="1140614" cy="684162"/>
          </a:xfrm>
          <a:prstGeom prst="rect">
            <a:avLst/>
          </a:prstGeom>
          <a:noFill/>
        </p:spPr>
        <p:txBody>
          <a:bodyPr wrap="square" rtlCol="0">
            <a:spAutoFit/>
          </a:bodyPr>
          <a:lstStyle/>
          <a:p>
            <a:pPr>
              <a:lnSpc>
                <a:spcPts val="1200"/>
              </a:lnSpc>
            </a:pPr>
            <a:r>
              <a:rPr kumimoji="1" lang="ja-JP" altLang="en-US" sz="800" dirty="0">
                <a:latin typeface="BIZ UDゴシック" panose="020B0400000000000000" pitchFamily="49" charset="-128"/>
                <a:ea typeface="BIZ UDゴシック" panose="020B0400000000000000" pitchFamily="49" charset="-128"/>
              </a:rPr>
              <a:t>とても分かりやすい</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分かりやすい</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どちらともいえない</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回答なし</a:t>
            </a:r>
          </a:p>
        </p:txBody>
      </p:sp>
      <p:sp>
        <p:nvSpPr>
          <p:cNvPr id="56" name="四角形: 角を丸くする 55">
            <a:extLst>
              <a:ext uri="{FF2B5EF4-FFF2-40B4-BE49-F238E27FC236}">
                <a16:creationId xmlns:a16="http://schemas.microsoft.com/office/drawing/2014/main" id="{AA5AE517-50E9-3944-403B-8061B91E2847}"/>
              </a:ext>
            </a:extLst>
          </p:cNvPr>
          <p:cNvSpPr/>
          <p:nvPr/>
        </p:nvSpPr>
        <p:spPr>
          <a:xfrm>
            <a:off x="364840" y="581035"/>
            <a:ext cx="6538658" cy="984410"/>
          </a:xfrm>
          <a:prstGeom prst="roundRect">
            <a:avLst/>
          </a:prstGeom>
          <a:solidFill>
            <a:srgbClr val="EE8A7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7" name="Shape 0">
            <a:extLst>
              <a:ext uri="{FF2B5EF4-FFF2-40B4-BE49-F238E27FC236}">
                <a16:creationId xmlns:a16="http://schemas.microsoft.com/office/drawing/2014/main" id="{772928DD-F738-4AC8-D015-0C58FE3BFA86}"/>
              </a:ext>
            </a:extLst>
          </p:cNvPr>
          <p:cNvSpPr/>
          <p:nvPr/>
        </p:nvSpPr>
        <p:spPr>
          <a:xfrm>
            <a:off x="430406" y="522215"/>
            <a:ext cx="6544800" cy="990000"/>
          </a:xfrm>
          <a:prstGeom prst="roundRect">
            <a:avLst>
              <a:gd name="adj" fmla="val 18096"/>
            </a:avLst>
          </a:prstGeom>
          <a:gradFill>
            <a:gsLst>
              <a:gs pos="3000">
                <a:srgbClr val="F6C1B4"/>
              </a:gs>
              <a:gs pos="32000">
                <a:srgbClr val="FDD4C3"/>
              </a:gs>
              <a:gs pos="100000">
                <a:srgbClr val="FFE4B8"/>
              </a:gs>
              <a:gs pos="100000">
                <a:srgbClr val="FCECCA"/>
              </a:gs>
            </a:gsLst>
            <a:lin ang="0" scaled="1"/>
          </a:gradFill>
          <a:ln>
            <a:noFill/>
          </a:ln>
          <a:effectLst>
            <a:outerShdw blurRad="50800" dist="38100" dir="2700000" algn="tl" rotWithShape="0">
              <a:schemeClr val="bg1">
                <a:lumMod val="50000"/>
                <a:alpha val="23000"/>
              </a:schemeClr>
            </a:outerShdw>
          </a:effectLst>
        </p:spPr>
        <p:txBody>
          <a:bodyPr/>
          <a:lstStyle/>
          <a:p>
            <a:endParaRPr lang="ja-JP" altLang="en-US" dirty="0">
              <a:latin typeface="BIZ UDGothic" panose="020B0400000000000000" pitchFamily="49" charset="-128"/>
              <a:ea typeface="BIZ UDGothic" panose="020B0400000000000000" pitchFamily="49" charset="-128"/>
            </a:endParaRPr>
          </a:p>
        </p:txBody>
      </p:sp>
      <p:sp>
        <p:nvSpPr>
          <p:cNvPr id="58" name="Text 2">
            <a:extLst>
              <a:ext uri="{FF2B5EF4-FFF2-40B4-BE49-F238E27FC236}">
                <a16:creationId xmlns:a16="http://schemas.microsoft.com/office/drawing/2014/main" id="{32137B0D-F58F-B1AC-3C1D-985C39CB0B79}"/>
              </a:ext>
            </a:extLst>
          </p:cNvPr>
          <p:cNvSpPr txBox="1"/>
          <p:nvPr/>
        </p:nvSpPr>
        <p:spPr>
          <a:xfrm>
            <a:off x="623007" y="510647"/>
            <a:ext cx="6215177" cy="400507"/>
          </a:xfrm>
          <a:prstGeom prst="rect">
            <a:avLst/>
          </a:prstGeom>
          <a:noFill/>
          <a:ln/>
        </p:spPr>
        <p:txBody>
          <a:bodyPr wrap="square" lIns="0" tIns="0" rIns="0" bIns="0" rtlCol="0" anchor="ctr"/>
          <a:lstStyle/>
          <a:p>
            <a:pPr marL="0" indent="0" algn="l">
              <a:buNone/>
            </a:pPr>
            <a:r>
              <a:rPr lang="en-US" sz="1600" b="1" dirty="0">
                <a:solidFill>
                  <a:srgbClr val="002060"/>
                </a:solidFill>
                <a:latin typeface="BIZ UDGothic" panose="020B0400000000000000" pitchFamily="49" charset="-128"/>
                <a:ea typeface="BIZ UDGothic" panose="020B0400000000000000" pitchFamily="49" charset="-128"/>
                <a:cs typeface="M PLUS Rounded 1c" pitchFamily="34" charset="-120"/>
              </a:rPr>
              <a:t>広報誌「ささえあい」読者アンケート結果報告</a:t>
            </a:r>
            <a:endParaRPr lang="en-US" sz="1600" b="1" dirty="0">
              <a:solidFill>
                <a:srgbClr val="002060"/>
              </a:solidFill>
              <a:latin typeface="BIZ UDGothic" panose="020B0400000000000000" pitchFamily="49" charset="-128"/>
              <a:ea typeface="BIZ UDGothic" panose="020B0400000000000000" pitchFamily="49" charset="-128"/>
            </a:endParaRPr>
          </a:p>
        </p:txBody>
      </p:sp>
      <p:sp>
        <p:nvSpPr>
          <p:cNvPr id="59" name="テキスト ボックス 58">
            <a:extLst>
              <a:ext uri="{FF2B5EF4-FFF2-40B4-BE49-F238E27FC236}">
                <a16:creationId xmlns:a16="http://schemas.microsoft.com/office/drawing/2014/main" id="{A21EE5AA-7CE3-D7DE-2463-996173E1FF42}"/>
              </a:ext>
            </a:extLst>
          </p:cNvPr>
          <p:cNvSpPr txBox="1"/>
          <p:nvPr/>
        </p:nvSpPr>
        <p:spPr>
          <a:xfrm>
            <a:off x="406338" y="965485"/>
            <a:ext cx="6619452" cy="530915"/>
          </a:xfrm>
          <a:prstGeom prst="rect">
            <a:avLst/>
          </a:prstGeom>
          <a:noFill/>
        </p:spPr>
        <p:txBody>
          <a:bodyPr wrap="square">
            <a:spAutoFit/>
          </a:bodyPr>
          <a:lstStyle/>
          <a:p>
            <a:r>
              <a:rPr lang="ja-JP" altLang="ja-JP" sz="950" b="1" dirty="0">
                <a:effectLst/>
                <a:latin typeface="BIZ UDGothic" panose="020B0400000000000000" pitchFamily="49" charset="-128"/>
                <a:ea typeface="BIZ UDGothic" panose="020B0400000000000000" pitchFamily="49" charset="-128"/>
                <a:cs typeface="Times New Roman" panose="02020603050405020304" pitchFamily="18" charset="0"/>
              </a:rPr>
              <a:t>広報誌「ささえあい」本誌のさらなる改善を目指しアンケートを実施</a:t>
            </a:r>
            <a:r>
              <a:rPr lang="ja-JP" altLang="en-US" sz="950" b="1" dirty="0">
                <a:latin typeface="BIZ UDGothic" panose="020B0400000000000000" pitchFamily="49" charset="-128"/>
                <a:ea typeface="BIZ UDGothic" panose="020B0400000000000000" pitchFamily="49" charset="-128"/>
                <a:cs typeface="Times New Roman" panose="02020603050405020304" pitchFamily="18" charset="0"/>
              </a:rPr>
              <a:t>いたしました。</a:t>
            </a:r>
            <a:r>
              <a:rPr lang="ja-JP" altLang="ja-JP" sz="950" b="1" dirty="0">
                <a:effectLst/>
                <a:latin typeface="BIZ UDGothic" panose="020B0400000000000000" pitchFamily="49" charset="-128"/>
                <a:ea typeface="BIZ UDGothic" panose="020B0400000000000000" pitchFamily="49" charset="-128"/>
                <a:cs typeface="Times New Roman" panose="02020603050405020304" pitchFamily="18" charset="0"/>
              </a:rPr>
              <a:t>多くの貴重なご意見をいただくことができました。この結果を参考にして今後の誌面構成や発信方法を見直し、よりよい情報提供ができるよう取り組んで参ります。　ご協力ありがとうございました</a:t>
            </a:r>
            <a:r>
              <a:rPr lang="ja-JP" altLang="en-US" sz="950" b="1" dirty="0">
                <a:effectLst/>
                <a:latin typeface="BIZ UDGothic" panose="020B0400000000000000" pitchFamily="49" charset="-128"/>
                <a:ea typeface="BIZ UDGothic" panose="020B0400000000000000" pitchFamily="49" charset="-128"/>
                <a:cs typeface="Times New Roman" panose="02020603050405020304" pitchFamily="18" charset="0"/>
              </a:rPr>
              <a:t>。</a:t>
            </a:r>
            <a:endParaRPr lang="ja-JP" altLang="en-US" sz="950" b="1" dirty="0">
              <a:latin typeface="BIZ UDGothic" panose="020B0400000000000000" pitchFamily="49" charset="-128"/>
              <a:ea typeface="BIZ UDGothic" panose="020B0400000000000000" pitchFamily="49" charset="-128"/>
            </a:endParaRPr>
          </a:p>
        </p:txBody>
      </p:sp>
      <p:sp>
        <p:nvSpPr>
          <p:cNvPr id="60" name="平行四辺形 59">
            <a:extLst>
              <a:ext uri="{FF2B5EF4-FFF2-40B4-BE49-F238E27FC236}">
                <a16:creationId xmlns:a16="http://schemas.microsoft.com/office/drawing/2014/main" id="{565EB2A5-2662-7B05-F4C4-B0CB53B75FDB}"/>
              </a:ext>
            </a:extLst>
          </p:cNvPr>
          <p:cNvSpPr/>
          <p:nvPr/>
        </p:nvSpPr>
        <p:spPr>
          <a:xfrm>
            <a:off x="1014526" y="1962190"/>
            <a:ext cx="1525883" cy="261726"/>
          </a:xfrm>
          <a:prstGeom prst="parallelogram">
            <a:avLst/>
          </a:prstGeom>
          <a:solidFill>
            <a:srgbClr val="68B30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1" name="平行四辺形 60">
            <a:extLst>
              <a:ext uri="{FF2B5EF4-FFF2-40B4-BE49-F238E27FC236}">
                <a16:creationId xmlns:a16="http://schemas.microsoft.com/office/drawing/2014/main" id="{3C03D16F-83B5-C0E2-E8CF-D8844269B5FD}"/>
              </a:ext>
            </a:extLst>
          </p:cNvPr>
          <p:cNvSpPr/>
          <p:nvPr/>
        </p:nvSpPr>
        <p:spPr>
          <a:xfrm>
            <a:off x="987722" y="1931023"/>
            <a:ext cx="1525883" cy="261726"/>
          </a:xfrm>
          <a:prstGeom prst="parallelogram">
            <a:avLst/>
          </a:prstGeom>
          <a:solidFill>
            <a:srgbClr val="DEFDB5"/>
          </a:solidFill>
          <a:ln w="3175">
            <a:noFill/>
          </a:ln>
          <a:effectLst>
            <a:outerShdw blurRad="508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Text 6">
            <a:extLst>
              <a:ext uri="{FF2B5EF4-FFF2-40B4-BE49-F238E27FC236}">
                <a16:creationId xmlns:a16="http://schemas.microsoft.com/office/drawing/2014/main" id="{0C9E3932-5682-311A-FB8E-57F10BA032CB}"/>
              </a:ext>
            </a:extLst>
          </p:cNvPr>
          <p:cNvSpPr txBox="1"/>
          <p:nvPr/>
        </p:nvSpPr>
        <p:spPr>
          <a:xfrm>
            <a:off x="1096758" y="1930610"/>
            <a:ext cx="1331051" cy="258401"/>
          </a:xfrm>
          <a:prstGeom prst="rect">
            <a:avLst/>
          </a:prstGeom>
          <a:noFill/>
          <a:ln/>
        </p:spPr>
        <p:txBody>
          <a:bodyPr wrap="square" lIns="0" tIns="0" rIns="0" bIns="0" rtlCol="0" anchor="ctr"/>
          <a:lstStyle/>
          <a:p>
            <a:pPr marL="0" indent="0" algn="l">
              <a:buNone/>
            </a:pPr>
            <a:r>
              <a:rPr lang="en-US" sz="1400" b="1" dirty="0">
                <a:solidFill>
                  <a:srgbClr val="5B21B6"/>
                </a:solidFill>
                <a:latin typeface="BIZ UDGothic" panose="020B0400000000000000" pitchFamily="49" charset="-128"/>
                <a:ea typeface="BIZ UDGothic" panose="020B0400000000000000" pitchFamily="49" charset="-128"/>
                <a:cs typeface="M PLUS Rounded 1c" pitchFamily="34" charset="-120"/>
              </a:rPr>
              <a:t>アンケート結果</a:t>
            </a:r>
            <a:endParaRPr lang="en-US" sz="1400" b="1" dirty="0">
              <a:latin typeface="BIZ UDGothic" panose="020B0400000000000000" pitchFamily="49" charset="-128"/>
              <a:ea typeface="BIZ UDGothic" panose="020B0400000000000000" pitchFamily="49" charset="-128"/>
            </a:endParaRPr>
          </a:p>
        </p:txBody>
      </p:sp>
      <p:grpSp>
        <p:nvGrpSpPr>
          <p:cNvPr id="63" name="グループ化 62">
            <a:extLst>
              <a:ext uri="{FF2B5EF4-FFF2-40B4-BE49-F238E27FC236}">
                <a16:creationId xmlns:a16="http://schemas.microsoft.com/office/drawing/2014/main" id="{E1C77EAB-8069-0816-9E8A-8DEEBA299B62}"/>
              </a:ext>
            </a:extLst>
          </p:cNvPr>
          <p:cNvGrpSpPr/>
          <p:nvPr/>
        </p:nvGrpSpPr>
        <p:grpSpPr>
          <a:xfrm>
            <a:off x="602509" y="1804946"/>
            <a:ext cx="476402" cy="476402"/>
            <a:chOff x="8205823" y="1804946"/>
            <a:chExt cx="476402" cy="476402"/>
          </a:xfrm>
        </p:grpSpPr>
        <p:sp>
          <p:nvSpPr>
            <p:cNvPr id="64" name="Shape 5">
              <a:extLst>
                <a:ext uri="{FF2B5EF4-FFF2-40B4-BE49-F238E27FC236}">
                  <a16:creationId xmlns:a16="http://schemas.microsoft.com/office/drawing/2014/main" id="{3AF8E542-52F7-2ADB-04C3-8605F26A3EBA}"/>
                </a:ext>
              </a:extLst>
            </p:cNvPr>
            <p:cNvSpPr/>
            <p:nvPr/>
          </p:nvSpPr>
          <p:spPr>
            <a:xfrm>
              <a:off x="8205823" y="1804946"/>
              <a:ext cx="476402" cy="476402"/>
            </a:xfrm>
            <a:prstGeom prst="ellipse">
              <a:avLst/>
            </a:prstGeom>
            <a:solidFill>
              <a:srgbClr val="DEC2F0"/>
            </a:solidFill>
            <a:ln/>
            <a:effectLst>
              <a:outerShdw blurRad="50800" dist="38100" dir="2700000" algn="tl" rotWithShape="0">
                <a:prstClr val="black">
                  <a:alpha val="40000"/>
                </a:prstClr>
              </a:outerShdw>
            </a:effectLst>
          </p:spPr>
          <p:txBody>
            <a:bodyPr/>
            <a:lstStyle/>
            <a:p>
              <a:endParaRPr lang="ja-JP" altLang="en-US">
                <a:latin typeface="BIZ UDGothic" panose="020B0400000000000000" pitchFamily="49" charset="-128"/>
                <a:ea typeface="BIZ UDGothic" panose="020B0400000000000000" pitchFamily="49" charset="-128"/>
              </a:endParaRPr>
            </a:p>
          </p:txBody>
        </p:sp>
        <p:pic>
          <p:nvPicPr>
            <p:cNvPr id="65" name="Image 2" descr="preencoded.png">
              <a:extLst>
                <a:ext uri="{FF2B5EF4-FFF2-40B4-BE49-F238E27FC236}">
                  <a16:creationId xmlns:a16="http://schemas.microsoft.com/office/drawing/2014/main" id="{9AE60D18-8006-6DD6-1E43-32395E42EEF1}"/>
                </a:ext>
              </a:extLst>
            </p:cNvPr>
            <p:cNvPicPr>
              <a:picLocks noChangeAspect="1"/>
            </p:cNvPicPr>
            <p:nvPr/>
          </p:nvPicPr>
          <p:blipFill>
            <a:blip r:embed="rId11"/>
            <a:srcRect l="-1282" r="-1282"/>
            <a:stretch/>
          </p:blipFill>
          <p:spPr>
            <a:xfrm>
              <a:off x="8300407" y="1895298"/>
              <a:ext cx="268552" cy="293568"/>
            </a:xfrm>
            <a:prstGeom prst="rect">
              <a:avLst/>
            </a:prstGeom>
          </p:spPr>
        </p:pic>
      </p:grpSp>
      <p:sp>
        <p:nvSpPr>
          <p:cNvPr id="66" name="平行四辺形 65">
            <a:extLst>
              <a:ext uri="{FF2B5EF4-FFF2-40B4-BE49-F238E27FC236}">
                <a16:creationId xmlns:a16="http://schemas.microsoft.com/office/drawing/2014/main" id="{D6AD3099-86D8-3B97-D4DE-461028610C76}"/>
              </a:ext>
            </a:extLst>
          </p:cNvPr>
          <p:cNvSpPr/>
          <p:nvPr/>
        </p:nvSpPr>
        <p:spPr>
          <a:xfrm>
            <a:off x="686249" y="8346482"/>
            <a:ext cx="1176416" cy="233403"/>
          </a:xfrm>
          <a:prstGeom prst="parallelogram">
            <a:avLst/>
          </a:prstGeom>
          <a:solidFill>
            <a:schemeClr val="accent4">
              <a:lumMod val="75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7" name="平行四辺形 66">
            <a:extLst>
              <a:ext uri="{FF2B5EF4-FFF2-40B4-BE49-F238E27FC236}">
                <a16:creationId xmlns:a16="http://schemas.microsoft.com/office/drawing/2014/main" id="{1004D947-B97A-90A1-5895-EAF5F2183ECA}"/>
              </a:ext>
            </a:extLst>
          </p:cNvPr>
          <p:cNvSpPr/>
          <p:nvPr/>
        </p:nvSpPr>
        <p:spPr>
          <a:xfrm>
            <a:off x="666251" y="8311451"/>
            <a:ext cx="1176416" cy="233403"/>
          </a:xfrm>
          <a:prstGeom prst="parallelogram">
            <a:avLst/>
          </a:prstGeom>
          <a:solidFill>
            <a:srgbClr val="FCCDA3"/>
          </a:solidFill>
          <a:ln w="88900">
            <a:noFill/>
          </a:ln>
          <a:effectLst>
            <a:outerShdw blurRad="50800" dist="381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8" name="Text 32">
            <a:extLst>
              <a:ext uri="{FF2B5EF4-FFF2-40B4-BE49-F238E27FC236}">
                <a16:creationId xmlns:a16="http://schemas.microsoft.com/office/drawing/2014/main" id="{CBC57BFF-D0C3-948C-4EFE-A46ADBC97CDA}"/>
              </a:ext>
            </a:extLst>
          </p:cNvPr>
          <p:cNvSpPr txBox="1"/>
          <p:nvPr/>
        </p:nvSpPr>
        <p:spPr>
          <a:xfrm>
            <a:off x="973019" y="8286617"/>
            <a:ext cx="862440" cy="255289"/>
          </a:xfrm>
          <a:prstGeom prst="rect">
            <a:avLst/>
          </a:prstGeom>
          <a:noFill/>
          <a:ln/>
        </p:spPr>
        <p:txBody>
          <a:bodyPr wrap="square" lIns="0" tIns="0" rIns="0" bIns="0" rtlCol="0" anchor="ctr"/>
          <a:lstStyle/>
          <a:p>
            <a:pPr marL="0" indent="0" algn="l">
              <a:buNone/>
            </a:pPr>
            <a:r>
              <a:rPr lang="en-US" sz="1400" b="1" dirty="0">
                <a:solidFill>
                  <a:srgbClr val="1E40AF"/>
                </a:solidFill>
                <a:latin typeface="BIZ UDGothic" panose="020B0400000000000000" pitchFamily="49" charset="-128"/>
                <a:ea typeface="BIZ UDGothic" panose="020B0400000000000000" pitchFamily="49" charset="-128"/>
                <a:cs typeface="M PLUS Rounded 1c" pitchFamily="34" charset="-120"/>
              </a:rPr>
              <a:t>読者の声</a:t>
            </a:r>
            <a:endParaRPr lang="en-US" sz="1400" b="1" dirty="0">
              <a:latin typeface="BIZ UDGothic" panose="020B0400000000000000" pitchFamily="49" charset="-128"/>
              <a:ea typeface="BIZ UDGothic" panose="020B0400000000000000" pitchFamily="49" charset="-128"/>
            </a:endParaRPr>
          </a:p>
        </p:txBody>
      </p:sp>
      <p:grpSp>
        <p:nvGrpSpPr>
          <p:cNvPr id="69" name="グループ化 68">
            <a:extLst>
              <a:ext uri="{FF2B5EF4-FFF2-40B4-BE49-F238E27FC236}">
                <a16:creationId xmlns:a16="http://schemas.microsoft.com/office/drawing/2014/main" id="{91313E98-CE21-9CE9-E958-9712D4257763}"/>
              </a:ext>
            </a:extLst>
          </p:cNvPr>
          <p:cNvGrpSpPr/>
          <p:nvPr/>
        </p:nvGrpSpPr>
        <p:grpSpPr>
          <a:xfrm>
            <a:off x="377014" y="8164304"/>
            <a:ext cx="476402" cy="476402"/>
            <a:chOff x="7972954" y="8120060"/>
            <a:chExt cx="476402" cy="476402"/>
          </a:xfrm>
        </p:grpSpPr>
        <p:sp>
          <p:nvSpPr>
            <p:cNvPr id="70" name="Shape 31">
              <a:extLst>
                <a:ext uri="{FF2B5EF4-FFF2-40B4-BE49-F238E27FC236}">
                  <a16:creationId xmlns:a16="http://schemas.microsoft.com/office/drawing/2014/main" id="{3846BD65-E40B-E42C-720B-E4CBC35EB3ED}"/>
                </a:ext>
              </a:extLst>
            </p:cNvPr>
            <p:cNvSpPr/>
            <p:nvPr/>
          </p:nvSpPr>
          <p:spPr>
            <a:xfrm>
              <a:off x="7972954" y="8120060"/>
              <a:ext cx="476402" cy="476402"/>
            </a:xfrm>
            <a:prstGeom prst="ellipse">
              <a:avLst/>
            </a:prstGeom>
            <a:solidFill>
              <a:srgbClr val="9DD0F2"/>
            </a:solidFill>
            <a:ln/>
            <a:effectLst>
              <a:outerShdw blurRad="50800" dist="38100" dir="2700000" algn="tl" rotWithShape="0">
                <a:prstClr val="black">
                  <a:alpha val="40000"/>
                </a:prstClr>
              </a:outerShdw>
            </a:effectLst>
          </p:spPr>
          <p:txBody>
            <a:bodyPr/>
            <a:lstStyle/>
            <a:p>
              <a:endParaRPr lang="ja-JP" altLang="en-US">
                <a:latin typeface="BIZ UDGothic" panose="020B0400000000000000" pitchFamily="49" charset="-128"/>
                <a:ea typeface="BIZ UDGothic" panose="020B0400000000000000" pitchFamily="49" charset="-128"/>
              </a:endParaRPr>
            </a:p>
          </p:txBody>
        </p:sp>
        <p:pic>
          <p:nvPicPr>
            <p:cNvPr id="71" name="Image 4" descr="preencoded.png">
              <a:extLst>
                <a:ext uri="{FF2B5EF4-FFF2-40B4-BE49-F238E27FC236}">
                  <a16:creationId xmlns:a16="http://schemas.microsoft.com/office/drawing/2014/main" id="{A4C27755-6063-A28F-5F6E-B7E5B75AF62C}"/>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Lst>
            </a:blip>
            <a:srcRect/>
            <a:stretch/>
          </p:blipFill>
          <p:spPr>
            <a:xfrm>
              <a:off x="8063214" y="8219196"/>
              <a:ext cx="290930" cy="293568"/>
            </a:xfrm>
            <a:prstGeom prst="rect">
              <a:avLst/>
            </a:prstGeom>
          </p:spPr>
        </p:pic>
      </p:grpSp>
      <p:sp>
        <p:nvSpPr>
          <p:cNvPr id="72" name="テキスト ボックス 71">
            <a:extLst>
              <a:ext uri="{FF2B5EF4-FFF2-40B4-BE49-F238E27FC236}">
                <a16:creationId xmlns:a16="http://schemas.microsoft.com/office/drawing/2014/main" id="{C0D654EF-147C-FE5C-E78B-0FF7A7C3F8A3}"/>
              </a:ext>
            </a:extLst>
          </p:cNvPr>
          <p:cNvSpPr txBox="1"/>
          <p:nvPr/>
        </p:nvSpPr>
        <p:spPr>
          <a:xfrm>
            <a:off x="5955610" y="3219579"/>
            <a:ext cx="1140614" cy="838050"/>
          </a:xfrm>
          <a:prstGeom prst="rect">
            <a:avLst/>
          </a:prstGeom>
          <a:noFill/>
        </p:spPr>
        <p:txBody>
          <a:bodyPr wrap="square" rtlCol="0">
            <a:spAutoFit/>
          </a:bodyPr>
          <a:lstStyle/>
          <a:p>
            <a:pPr>
              <a:lnSpc>
                <a:spcPts val="1200"/>
              </a:lnSpc>
            </a:pPr>
            <a:r>
              <a:rPr kumimoji="1" lang="ja-JP" altLang="en-US" sz="800" dirty="0">
                <a:latin typeface="BIZ UDゴシック" panose="020B0400000000000000" pitchFamily="49" charset="-128"/>
                <a:ea typeface="BIZ UDゴシック" panose="020B0400000000000000" pitchFamily="49" charset="-128"/>
              </a:rPr>
              <a:t>紙</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en-US" altLang="ja-JP" sz="800" dirty="0">
                <a:latin typeface="BIZ UDゴシック" panose="020B0400000000000000" pitchFamily="49" charset="-128"/>
                <a:ea typeface="BIZ UDゴシック" panose="020B0400000000000000" pitchFamily="49" charset="-128"/>
              </a:rPr>
              <a:t>HP</a:t>
            </a:r>
          </a:p>
          <a:p>
            <a:pPr>
              <a:lnSpc>
                <a:spcPts val="1200"/>
              </a:lnSpc>
            </a:pPr>
            <a:r>
              <a:rPr kumimoji="1" lang="en-US" altLang="ja-JP" sz="800" dirty="0">
                <a:latin typeface="BIZ UDゴシック" panose="020B0400000000000000" pitchFamily="49" charset="-128"/>
                <a:ea typeface="BIZ UDゴシック" panose="020B0400000000000000" pitchFamily="49" charset="-128"/>
              </a:rPr>
              <a:t>PDF</a:t>
            </a:r>
          </a:p>
          <a:p>
            <a:pPr>
              <a:lnSpc>
                <a:spcPts val="1200"/>
              </a:lnSpc>
            </a:pPr>
            <a:r>
              <a:rPr kumimoji="1" lang="ja-JP" altLang="en-US" sz="800" dirty="0">
                <a:latin typeface="BIZ UDゴシック" panose="020B0400000000000000" pitchFamily="49" charset="-128"/>
                <a:ea typeface="BIZ UDゴシック" panose="020B0400000000000000" pitchFamily="49" charset="-128"/>
              </a:rPr>
              <a:t>その他</a:t>
            </a:r>
            <a:endParaRPr kumimoji="1" lang="en-US" altLang="ja-JP" sz="800" dirty="0">
              <a:latin typeface="BIZ UDゴシック" panose="020B0400000000000000" pitchFamily="49" charset="-128"/>
              <a:ea typeface="BIZ UDゴシック" panose="020B0400000000000000" pitchFamily="49" charset="-128"/>
            </a:endParaRPr>
          </a:p>
          <a:p>
            <a:pPr>
              <a:lnSpc>
                <a:spcPts val="1200"/>
              </a:lnSpc>
            </a:pPr>
            <a:r>
              <a:rPr kumimoji="1" lang="ja-JP" altLang="en-US" sz="800" dirty="0">
                <a:latin typeface="BIZ UDゴシック" panose="020B0400000000000000" pitchFamily="49" charset="-128"/>
                <a:ea typeface="BIZ UDゴシック" panose="020B0400000000000000" pitchFamily="49" charset="-128"/>
              </a:rPr>
              <a:t>回答なし</a:t>
            </a:r>
          </a:p>
        </p:txBody>
      </p:sp>
      <p:sp>
        <p:nvSpPr>
          <p:cNvPr id="73" name="Text 3">
            <a:extLst>
              <a:ext uri="{FF2B5EF4-FFF2-40B4-BE49-F238E27FC236}">
                <a16:creationId xmlns:a16="http://schemas.microsoft.com/office/drawing/2014/main" id="{2238434C-441B-5887-F236-4710F56873A3}"/>
              </a:ext>
            </a:extLst>
          </p:cNvPr>
          <p:cNvSpPr txBox="1"/>
          <p:nvPr/>
        </p:nvSpPr>
        <p:spPr>
          <a:xfrm>
            <a:off x="5050086" y="641960"/>
            <a:ext cx="840060" cy="238658"/>
          </a:xfrm>
          <a:prstGeom prst="rect">
            <a:avLst/>
          </a:prstGeom>
          <a:noFill/>
          <a:ln/>
        </p:spPr>
        <p:txBody>
          <a:bodyPr wrap="square" lIns="0" tIns="0" rIns="0" bIns="0" rtlCol="0" anchor="ctr"/>
          <a:lstStyle/>
          <a:p>
            <a:pPr marL="0" indent="0" algn="l">
              <a:buNone/>
            </a:pPr>
            <a:r>
              <a:rPr lang="en-US" sz="900" dirty="0">
                <a:solidFill>
                  <a:srgbClr val="002060"/>
                </a:solidFill>
                <a:latin typeface="BIZ UDGothic" panose="020B0400000000000000" pitchFamily="49" charset="-128"/>
                <a:ea typeface="BIZ UDGothic" panose="020B0400000000000000" pitchFamily="49" charset="-128"/>
                <a:cs typeface="M PLUS Rounded 1c" pitchFamily="34" charset="-120"/>
              </a:rPr>
              <a:t>回答数：123</a:t>
            </a:r>
            <a:r>
              <a:rPr lang="ja-JP" altLang="en-US" sz="900" dirty="0">
                <a:solidFill>
                  <a:srgbClr val="002060"/>
                </a:solidFill>
                <a:latin typeface="BIZ UDGothic" panose="020B0400000000000000" pitchFamily="49" charset="-128"/>
                <a:ea typeface="BIZ UDGothic" panose="020B0400000000000000" pitchFamily="49" charset="-128"/>
                <a:cs typeface="M PLUS Rounded 1c" pitchFamily="34" charset="-120"/>
              </a:rPr>
              <a:t>人</a:t>
            </a:r>
            <a:endParaRPr lang="en-US" sz="900" dirty="0">
              <a:solidFill>
                <a:srgbClr val="002060"/>
              </a:solidFill>
              <a:latin typeface="BIZ UDGothic" panose="020B0400000000000000" pitchFamily="49" charset="-128"/>
              <a:ea typeface="BIZ UDGothic" panose="020B0400000000000000" pitchFamily="49" charset="-128"/>
            </a:endParaRPr>
          </a:p>
        </p:txBody>
      </p:sp>
      <p:sp>
        <p:nvSpPr>
          <p:cNvPr id="74" name="テキスト ボックス 73">
            <a:extLst>
              <a:ext uri="{FF2B5EF4-FFF2-40B4-BE49-F238E27FC236}">
                <a16:creationId xmlns:a16="http://schemas.microsoft.com/office/drawing/2014/main" id="{7379D043-4298-89CD-0560-118A564A49C9}"/>
              </a:ext>
            </a:extLst>
          </p:cNvPr>
          <p:cNvSpPr txBox="1"/>
          <p:nvPr/>
        </p:nvSpPr>
        <p:spPr>
          <a:xfrm>
            <a:off x="5566758" y="1296401"/>
            <a:ext cx="1405785"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広報委員会　杉本　満喜子</a:t>
            </a:r>
            <a:endParaRPr kumimoji="1" lang="en-US" altLang="ja-JP" sz="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6323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22FADD-0032-8C6E-52D8-D679BE4D7D0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9228" y="-19029"/>
            <a:ext cx="7745164" cy="10907713"/>
          </a:xfrm>
          <a:prstGeom prst="rect">
            <a:avLst/>
          </a:prstGeom>
          <a:ln>
            <a:solidFill>
              <a:srgbClr val="FBF8E6"/>
            </a:solidFill>
          </a:ln>
        </p:spPr>
      </p:pic>
      <p:sp>
        <p:nvSpPr>
          <p:cNvPr id="5" name="Shape 2">
            <a:extLst>
              <a:ext uri="{FF2B5EF4-FFF2-40B4-BE49-F238E27FC236}">
                <a16:creationId xmlns:a16="http://schemas.microsoft.com/office/drawing/2014/main" id="{F9E491ED-8B10-0330-B3E3-E8EE1327A906}"/>
              </a:ext>
            </a:extLst>
          </p:cNvPr>
          <p:cNvSpPr/>
          <p:nvPr/>
        </p:nvSpPr>
        <p:spPr>
          <a:xfrm>
            <a:off x="458746" y="470704"/>
            <a:ext cx="6800393" cy="28346"/>
          </a:xfrm>
          <a:prstGeom prst="rect">
            <a:avLst/>
          </a:prstGeom>
          <a:solidFill>
            <a:srgbClr val="000000"/>
          </a:solidFill>
          <a:ln/>
        </p:spPr>
        <p:txBody>
          <a:bodyPr/>
          <a:lstStyle/>
          <a:p>
            <a:endParaRPr lang="ja-JP" altLang="en-US"/>
          </a:p>
        </p:txBody>
      </p:sp>
      <p:sp>
        <p:nvSpPr>
          <p:cNvPr id="6" name="Text 3">
            <a:extLst>
              <a:ext uri="{FF2B5EF4-FFF2-40B4-BE49-F238E27FC236}">
                <a16:creationId xmlns:a16="http://schemas.microsoft.com/office/drawing/2014/main" id="{7F4BEDCC-58D5-25DF-BAB5-55D85A19E43C}"/>
              </a:ext>
            </a:extLst>
          </p:cNvPr>
          <p:cNvSpPr txBox="1"/>
          <p:nvPr/>
        </p:nvSpPr>
        <p:spPr>
          <a:xfrm>
            <a:off x="458746" y="664846"/>
            <a:ext cx="5759403" cy="734263"/>
          </a:xfrm>
          <a:prstGeom prst="rect">
            <a:avLst/>
          </a:prstGeom>
          <a:noFill/>
          <a:ln/>
        </p:spPr>
        <p:txBody>
          <a:bodyPr wrap="square" lIns="0" tIns="0" rIns="0" bIns="0" rtlCol="0" anchor="ctr"/>
          <a:lstStyle/>
          <a:p>
            <a:pPr fontAlgn="base"/>
            <a:r>
              <a:rPr lang="ja-JP" altLang="en-US" sz="3200" cap="all">
                <a:latin typeface="MV Boli" panose="02000500030200090000" pitchFamily="2" charset="0"/>
                <a:cs typeface="MV Boli" panose="02000500030200090000" pitchFamily="2" charset="0"/>
              </a:rPr>
              <a:t>インタビュー記事 </a:t>
            </a:r>
            <a:r>
              <a:rPr lang="en-US" altLang="ja-JP" sz="3200" cap="all" dirty="0">
                <a:latin typeface="MV Boli" panose="02000500030200090000" pitchFamily="2" charset="0"/>
                <a:cs typeface="MV Boli" panose="02000500030200090000" pitchFamily="2" charset="0"/>
              </a:rPr>
              <a:t>/ </a:t>
            </a:r>
            <a:r>
              <a:rPr lang="en" altLang="ja-JP" sz="3200" cap="all" dirty="0">
                <a:latin typeface="MV Boli" panose="02000500030200090000" pitchFamily="2" charset="0"/>
                <a:cs typeface="MV Boli" panose="02000500030200090000" pitchFamily="2" charset="0"/>
              </a:rPr>
              <a:t>interview article</a:t>
            </a:r>
          </a:p>
        </p:txBody>
      </p:sp>
      <p:sp>
        <p:nvSpPr>
          <p:cNvPr id="7" name="Shape 7">
            <a:extLst>
              <a:ext uri="{FF2B5EF4-FFF2-40B4-BE49-F238E27FC236}">
                <a16:creationId xmlns:a16="http://schemas.microsoft.com/office/drawing/2014/main" id="{75703E75-EDD6-FD40-A2D9-236A16D564B1}"/>
              </a:ext>
            </a:extLst>
          </p:cNvPr>
          <p:cNvSpPr/>
          <p:nvPr/>
        </p:nvSpPr>
        <p:spPr>
          <a:xfrm>
            <a:off x="458746" y="1457755"/>
            <a:ext cx="6800393" cy="9144"/>
          </a:xfrm>
          <a:prstGeom prst="rect">
            <a:avLst/>
          </a:prstGeom>
          <a:solidFill>
            <a:srgbClr val="000000"/>
          </a:solidFill>
          <a:ln/>
        </p:spPr>
        <p:txBody>
          <a:bodyPr/>
          <a:lstStyle/>
          <a:p>
            <a:endParaRPr lang="ja-JP" altLang="en-US"/>
          </a:p>
        </p:txBody>
      </p:sp>
      <p:pic>
        <p:nvPicPr>
          <p:cNvPr id="8" name="Image 0">
            <a:extLst>
              <a:ext uri="{FF2B5EF4-FFF2-40B4-BE49-F238E27FC236}">
                <a16:creationId xmlns:a16="http://schemas.microsoft.com/office/drawing/2014/main" id="{88C15D10-10BE-97E8-170A-D05E0F23F520}"/>
              </a:ext>
            </a:extLst>
          </p:cNvPr>
          <p:cNvPicPr>
            <a:picLocks noChangeAspect="1"/>
          </p:cNvPicPr>
          <p:nvPr/>
        </p:nvPicPr>
        <p:blipFill>
          <a:blip r:embed="rId4">
            <a:extLst>
              <a:ext uri="{28A0092B-C50C-407E-A947-70E740481C1C}">
                <a14:useLocalDpi xmlns:a14="http://schemas.microsoft.com/office/drawing/2010/main" val="0"/>
              </a:ext>
            </a:extLst>
          </a:blip>
          <a:srcRect t="22340" b="22340"/>
          <a:stretch/>
        </p:blipFill>
        <p:spPr>
          <a:xfrm>
            <a:off x="368148" y="1445411"/>
            <a:ext cx="6983078" cy="2584095"/>
          </a:xfrm>
          <a:prstGeom prst="rect">
            <a:avLst/>
          </a:prstGeom>
          <a:ln>
            <a:solidFill>
              <a:schemeClr val="bg1">
                <a:lumMod val="85000"/>
              </a:schemeClr>
            </a:solidFill>
          </a:ln>
        </p:spPr>
      </p:pic>
      <p:sp>
        <p:nvSpPr>
          <p:cNvPr id="9" name="Shape 9">
            <a:extLst>
              <a:ext uri="{FF2B5EF4-FFF2-40B4-BE49-F238E27FC236}">
                <a16:creationId xmlns:a16="http://schemas.microsoft.com/office/drawing/2014/main" id="{7C943F74-E0F6-DB9E-5620-174467801994}"/>
              </a:ext>
            </a:extLst>
          </p:cNvPr>
          <p:cNvSpPr/>
          <p:nvPr/>
        </p:nvSpPr>
        <p:spPr>
          <a:xfrm>
            <a:off x="458746" y="1662124"/>
            <a:ext cx="3619195" cy="2180844"/>
          </a:xfrm>
          <a:prstGeom prst="rect">
            <a:avLst/>
          </a:prstGeom>
          <a:solidFill>
            <a:srgbClr val="000000">
              <a:alpha val="70000"/>
            </a:srgbClr>
          </a:solidFill>
          <a:ln/>
        </p:spPr>
        <p:txBody>
          <a:bodyPr/>
          <a:lstStyle/>
          <a:p>
            <a:endParaRPr lang="ja-JP" altLang="en-US"/>
          </a:p>
        </p:txBody>
      </p:sp>
      <p:sp>
        <p:nvSpPr>
          <p:cNvPr id="10" name="Text 10">
            <a:extLst>
              <a:ext uri="{FF2B5EF4-FFF2-40B4-BE49-F238E27FC236}">
                <a16:creationId xmlns:a16="http://schemas.microsoft.com/office/drawing/2014/main" id="{06CF5903-D624-2C74-563B-D37E73AA6D44}"/>
              </a:ext>
            </a:extLst>
          </p:cNvPr>
          <p:cNvSpPr txBox="1"/>
          <p:nvPr/>
        </p:nvSpPr>
        <p:spPr>
          <a:xfrm>
            <a:off x="696490" y="1900782"/>
            <a:ext cx="2238451" cy="277063"/>
          </a:xfrm>
          <a:prstGeom prst="rect">
            <a:avLst/>
          </a:prstGeom>
          <a:noFill/>
          <a:ln/>
        </p:spPr>
        <p:txBody>
          <a:bodyPr wrap="square" lIns="0" tIns="0" rIns="0" bIns="0" rtlCol="0" anchor="ctr"/>
          <a:lstStyle/>
          <a:p>
            <a:pPr marL="0" indent="0" algn="l">
              <a:buNone/>
            </a:pPr>
            <a:r>
              <a:rPr lang="en-US" sz="1400" b="1" dirty="0">
                <a:solidFill>
                  <a:srgbClr val="FFFFFF"/>
                </a:solidFill>
                <a:latin typeface="BIZ UDゴシック" panose="020B0400000000000000" pitchFamily="49" charset="-128"/>
                <a:ea typeface="BIZ UDゴシック" panose="020B0400000000000000" pitchFamily="49" charset="-128"/>
                <a:cs typeface="Noto Sans JP" pitchFamily="34" charset="-120"/>
              </a:rPr>
              <a:t>訪問看護におけるAI活用</a:t>
            </a:r>
            <a:endParaRPr lang="en-US" sz="1400" b="1" dirty="0">
              <a:latin typeface="BIZ UDゴシック" panose="020B0400000000000000" pitchFamily="49" charset="-128"/>
              <a:ea typeface="BIZ UDゴシック" panose="020B0400000000000000" pitchFamily="49" charset="-128"/>
            </a:endParaRPr>
          </a:p>
        </p:txBody>
      </p:sp>
      <p:sp>
        <p:nvSpPr>
          <p:cNvPr id="11" name="Text 11">
            <a:extLst>
              <a:ext uri="{FF2B5EF4-FFF2-40B4-BE49-F238E27FC236}">
                <a16:creationId xmlns:a16="http://schemas.microsoft.com/office/drawing/2014/main" id="{216CF91A-D17F-4998-AAC0-ADA8127A3AA8}"/>
              </a:ext>
            </a:extLst>
          </p:cNvPr>
          <p:cNvSpPr txBox="1"/>
          <p:nvPr/>
        </p:nvSpPr>
        <p:spPr>
          <a:xfrm>
            <a:off x="696490" y="2262885"/>
            <a:ext cx="2686507" cy="333756"/>
          </a:xfrm>
          <a:prstGeom prst="rect">
            <a:avLst/>
          </a:prstGeom>
          <a:noFill/>
          <a:ln/>
        </p:spPr>
        <p:txBody>
          <a:bodyPr wrap="square" lIns="0" tIns="0" rIns="0" bIns="0" rtlCol="0" anchor="ctr"/>
          <a:lstStyle/>
          <a:p>
            <a:pPr marL="0" indent="0" algn="l">
              <a:buNone/>
            </a:pPr>
            <a:r>
              <a:rPr lang="en-US" sz="1700" b="1" dirty="0">
                <a:solidFill>
                  <a:srgbClr val="FFFFFF"/>
                </a:solidFill>
                <a:latin typeface="BIZ UDゴシック" panose="020B0400000000000000" pitchFamily="49" charset="-128"/>
                <a:ea typeface="BIZ UDゴシック" panose="020B0400000000000000" pitchFamily="49" charset="-128"/>
                <a:cs typeface="Noto Sans JP" pitchFamily="34" charset="-120"/>
              </a:rPr>
              <a:t>現場管理者インタビュー</a:t>
            </a:r>
            <a:endParaRPr lang="en-US" sz="1700" dirty="0">
              <a:latin typeface="BIZ UDゴシック" panose="020B0400000000000000" pitchFamily="49" charset="-128"/>
              <a:ea typeface="BIZ UDゴシック" panose="020B0400000000000000" pitchFamily="49" charset="-128"/>
            </a:endParaRPr>
          </a:p>
        </p:txBody>
      </p:sp>
      <p:sp>
        <p:nvSpPr>
          <p:cNvPr id="12" name="Text 12">
            <a:extLst>
              <a:ext uri="{FF2B5EF4-FFF2-40B4-BE49-F238E27FC236}">
                <a16:creationId xmlns:a16="http://schemas.microsoft.com/office/drawing/2014/main" id="{279705F9-BCB3-E929-DE65-492052E66A4A}"/>
              </a:ext>
            </a:extLst>
          </p:cNvPr>
          <p:cNvSpPr txBox="1"/>
          <p:nvPr/>
        </p:nvSpPr>
        <p:spPr>
          <a:xfrm>
            <a:off x="577389" y="2747920"/>
            <a:ext cx="3259951" cy="814004"/>
          </a:xfrm>
          <a:prstGeom prst="rect">
            <a:avLst/>
          </a:prstGeom>
          <a:noFill/>
          <a:ln/>
        </p:spPr>
        <p:txBody>
          <a:bodyPr wrap="square" lIns="0" tIns="0" rIns="0" bIns="0" rtlCol="0" anchor="ctr"/>
          <a:lstStyle/>
          <a:p>
            <a:pPr marL="0" indent="0" algn="l">
              <a:buNone/>
            </a:pPr>
            <a:r>
              <a:rPr lang="en-US" sz="1000" dirty="0">
                <a:solidFill>
                  <a:srgbClr val="FFFFFF"/>
                </a:solidFill>
                <a:latin typeface="BIZ UDゴシック" panose="020B0400000000000000" pitchFamily="49" charset="-128"/>
                <a:ea typeface="BIZ UDゴシック" panose="020B0400000000000000" pitchFamily="49" charset="-128"/>
                <a:cs typeface="Noto Sans JP" pitchFamily="34" charset="-120"/>
              </a:rPr>
              <a:t>訪問看護現場における無料AI活用事例。ある訪問看護事業所が取り組むNotebookLMとChatGPTの活用方法を紹介。業務効率化とケア時間の確保を実現するAI支援ツールの実践例。</a:t>
            </a:r>
            <a:endParaRPr lang="en-US" sz="1000" dirty="0">
              <a:latin typeface="BIZ UDゴシック" panose="020B0400000000000000" pitchFamily="49" charset="-128"/>
              <a:ea typeface="BIZ UDゴシック" panose="020B0400000000000000" pitchFamily="49" charset="-128"/>
            </a:endParaRPr>
          </a:p>
        </p:txBody>
      </p:sp>
      <p:sp>
        <p:nvSpPr>
          <p:cNvPr id="13" name="Shape 13">
            <a:extLst>
              <a:ext uri="{FF2B5EF4-FFF2-40B4-BE49-F238E27FC236}">
                <a16:creationId xmlns:a16="http://schemas.microsoft.com/office/drawing/2014/main" id="{4718EFE2-5022-9DAF-76AE-9ACC6C5E3818}"/>
              </a:ext>
            </a:extLst>
          </p:cNvPr>
          <p:cNvSpPr/>
          <p:nvPr/>
        </p:nvSpPr>
        <p:spPr>
          <a:xfrm>
            <a:off x="415485" y="4730202"/>
            <a:ext cx="6800393" cy="28346"/>
          </a:xfrm>
          <a:prstGeom prst="rect">
            <a:avLst/>
          </a:prstGeom>
          <a:solidFill>
            <a:srgbClr val="2C5F8D"/>
          </a:solidFill>
          <a:ln/>
        </p:spPr>
        <p:txBody>
          <a:bodyPr/>
          <a:lstStyle/>
          <a:p>
            <a:endParaRPr lang="ja-JP" altLang="en-US">
              <a:latin typeface="BIZ UDGothic" panose="020B0400000000000000" pitchFamily="49" charset="-128"/>
              <a:ea typeface="BIZ UDGothic" panose="020B0400000000000000" pitchFamily="49" charset="-128"/>
            </a:endParaRPr>
          </a:p>
        </p:txBody>
      </p:sp>
      <p:sp>
        <p:nvSpPr>
          <p:cNvPr id="14" name="Text 14">
            <a:extLst>
              <a:ext uri="{FF2B5EF4-FFF2-40B4-BE49-F238E27FC236}">
                <a16:creationId xmlns:a16="http://schemas.microsoft.com/office/drawing/2014/main" id="{CE9EDCDF-F035-4E1E-0C40-9B19C339FE20}"/>
              </a:ext>
            </a:extLst>
          </p:cNvPr>
          <p:cNvSpPr txBox="1"/>
          <p:nvPr/>
        </p:nvSpPr>
        <p:spPr>
          <a:xfrm>
            <a:off x="413057" y="4403855"/>
            <a:ext cx="2671877" cy="305410"/>
          </a:xfrm>
          <a:prstGeom prst="rect">
            <a:avLst/>
          </a:prstGeom>
          <a:noFill/>
          <a:ln/>
        </p:spPr>
        <p:txBody>
          <a:bodyPr wrap="square" lIns="0" tIns="0" rIns="0" bIns="0" rtlCol="0" anchor="ctr"/>
          <a:lstStyle/>
          <a:p>
            <a:pPr marL="0" indent="0" algn="l">
              <a:buNone/>
            </a:pPr>
            <a:r>
              <a:rPr lang="en-US" sz="1600" dirty="0">
                <a:solidFill>
                  <a:srgbClr val="000033"/>
                </a:solidFill>
                <a:latin typeface="BIZ UDGothic" panose="020B0400000000000000" pitchFamily="49" charset="-128"/>
                <a:ea typeface="BIZ UDGothic" panose="020B0400000000000000" pitchFamily="49" charset="-128"/>
                <a:cs typeface="Noto Sans JP" pitchFamily="34" charset="-120"/>
              </a:rPr>
              <a:t>AIで変わる訪問看護の現場</a:t>
            </a:r>
            <a:endParaRPr lang="en-US" sz="1600" dirty="0">
              <a:latin typeface="BIZ UDGothic" panose="020B0400000000000000" pitchFamily="49" charset="-128"/>
              <a:ea typeface="BIZ UDGothic" panose="020B0400000000000000" pitchFamily="49" charset="-128"/>
            </a:endParaRPr>
          </a:p>
        </p:txBody>
      </p:sp>
      <p:sp>
        <p:nvSpPr>
          <p:cNvPr id="15" name="Text 18">
            <a:extLst>
              <a:ext uri="{FF2B5EF4-FFF2-40B4-BE49-F238E27FC236}">
                <a16:creationId xmlns:a16="http://schemas.microsoft.com/office/drawing/2014/main" id="{4C0A4E7C-CCA7-CE9E-D7DB-849FA1CC2E95}"/>
              </a:ext>
            </a:extLst>
          </p:cNvPr>
          <p:cNvSpPr txBox="1"/>
          <p:nvPr/>
        </p:nvSpPr>
        <p:spPr>
          <a:xfrm>
            <a:off x="413860" y="5214978"/>
            <a:ext cx="3343292" cy="2199129"/>
          </a:xfrm>
          <a:prstGeom prst="rect">
            <a:avLst/>
          </a:prstGeom>
          <a:noFill/>
          <a:ln/>
        </p:spPr>
        <p:txBody>
          <a:bodyPr wrap="square" lIns="0" tIns="0" rIns="0" bIns="0" rtlCol="0" anchor="t"/>
          <a:lstStyle/>
          <a:p>
            <a:pPr marL="0" indent="0" algn="l">
              <a:lnSpc>
                <a:spcPts val="1400"/>
              </a:lnSpc>
              <a:buNone/>
            </a:pPr>
            <a:r>
              <a:rPr lang="en-US" sz="950" dirty="0">
                <a:latin typeface="BIZ UDGothic" panose="020B0400000000000000" pitchFamily="49" charset="-128"/>
                <a:ea typeface="BIZ UDGothic" panose="020B0400000000000000" pitchFamily="49" charset="-128"/>
                <a:cs typeface="Noto Sans JP" pitchFamily="34" charset="-120"/>
              </a:rPr>
              <a:t>私</a:t>
            </a:r>
            <a:r>
              <a:rPr lang="ja-JP" altLang="en-US" sz="950" dirty="0">
                <a:latin typeface="BIZ UDGothic" panose="020B0400000000000000" pitchFamily="49" charset="-128"/>
                <a:ea typeface="BIZ UDGothic" panose="020B0400000000000000" pitchFamily="49" charset="-128"/>
                <a:cs typeface="Noto Sans JP" pitchFamily="34" charset="-120"/>
              </a:rPr>
              <a:t>達</a:t>
            </a:r>
            <a:r>
              <a:rPr lang="en-US" sz="950" dirty="0" err="1">
                <a:latin typeface="BIZ UDGothic" panose="020B0400000000000000" pitchFamily="49" charset="-128"/>
                <a:ea typeface="BIZ UDGothic" panose="020B0400000000000000" pitchFamily="49" charset="-128"/>
                <a:cs typeface="Noto Sans JP" pitchFamily="34" charset="-120"/>
              </a:rPr>
              <a:t>の訪問看護事業所では</a:t>
            </a:r>
            <a:r>
              <a:rPr lang="en-US" sz="950" spc="-100" dirty="0">
                <a:latin typeface="BIZ UDGothic" panose="020B0400000000000000" pitchFamily="49" charset="-128"/>
                <a:ea typeface="BIZ UDGothic" panose="020B0400000000000000" pitchFamily="49" charset="-128"/>
                <a:cs typeface="Noto Sans JP" pitchFamily="34" charset="-120"/>
              </a:rPr>
              <a:t>、「</a:t>
            </a:r>
            <a:r>
              <a:rPr lang="en-US" sz="950" dirty="0">
                <a:latin typeface="BIZ UDGothic" panose="020B0400000000000000" pitchFamily="49" charset="-128"/>
                <a:ea typeface="BIZ UDGothic" panose="020B0400000000000000" pitchFamily="49" charset="-128"/>
                <a:cs typeface="Noto Sans JP" pitchFamily="34" charset="-120"/>
              </a:rPr>
              <a:t>NotebookLM</a:t>
            </a:r>
            <a:r>
              <a:rPr lang="en-US" sz="950" spc="-100" dirty="0">
                <a:latin typeface="BIZ UDGothic" panose="020B0400000000000000" pitchFamily="49" charset="-128"/>
                <a:ea typeface="BIZ UDGothic" panose="020B0400000000000000" pitchFamily="49" charset="-128"/>
                <a:cs typeface="Noto Sans JP" pitchFamily="34" charset="-120"/>
              </a:rPr>
              <a:t>」と「</a:t>
            </a:r>
            <a:r>
              <a:rPr lang="en-US" sz="950" dirty="0">
                <a:latin typeface="BIZ UDGothic" panose="020B0400000000000000" pitchFamily="49" charset="-128"/>
                <a:ea typeface="BIZ UDGothic" panose="020B0400000000000000" pitchFamily="49" charset="-128"/>
                <a:cs typeface="Noto Sans JP" pitchFamily="34" charset="-120"/>
              </a:rPr>
              <a:t>ChatGPT」が活用されています。NotebookLMは主にマニュアル作りに使われているそうです。診療報酬に関する情報や就業規則をAIに読み込ませると、スタッフが質問すれば即座に回答してくれる仕組みが構築できるとのことです。</a:t>
            </a:r>
          </a:p>
          <a:p>
            <a:pPr>
              <a:lnSpc>
                <a:spcPts val="1400"/>
              </a:lnSpc>
            </a:pPr>
            <a:r>
              <a:rPr lang="en-US" altLang="ja-JP" sz="950" dirty="0">
                <a:latin typeface="BIZ UDGothic" panose="020B0400000000000000" pitchFamily="49" charset="-128"/>
                <a:ea typeface="BIZ UDGothic" panose="020B0400000000000000" pitchFamily="49" charset="-128"/>
                <a:cs typeface="Noto Sans JP" pitchFamily="34" charset="-120"/>
              </a:rPr>
              <a:t>訪問看護は病院と違って休憩時間や労働のルールが分かりにくく、事業所ごとに違いが出やすいものです。この事業所では、労働基準法を根拠にマニュアル化することで、誰もが安心して働ける環境づくりに取り組んでいるそうです。方法は簡単で、既存の情報を入れるだけ。さらに録音データを取り込めば自動で議事録化されるので、会議中に書記をつける必要もなくなるとのことです。</a:t>
            </a:r>
            <a:endParaRPr lang="en-US" altLang="ja-JP" sz="950" dirty="0">
              <a:latin typeface="BIZ UDGothic" panose="020B0400000000000000" pitchFamily="49" charset="-128"/>
              <a:ea typeface="BIZ UDGothic" panose="020B0400000000000000" pitchFamily="49" charset="-128"/>
            </a:endParaRPr>
          </a:p>
          <a:p>
            <a:pPr marL="0" indent="0" algn="l">
              <a:buNone/>
            </a:pPr>
            <a:endParaRPr lang="en-US" sz="1000" dirty="0">
              <a:latin typeface="BIZ UDGothic" panose="020B0400000000000000" pitchFamily="49" charset="-128"/>
              <a:ea typeface="BIZ UDGothic" panose="020B0400000000000000" pitchFamily="49" charset="-128"/>
            </a:endParaRPr>
          </a:p>
        </p:txBody>
      </p:sp>
      <p:sp>
        <p:nvSpPr>
          <p:cNvPr id="16" name="Text 20">
            <a:extLst>
              <a:ext uri="{FF2B5EF4-FFF2-40B4-BE49-F238E27FC236}">
                <a16:creationId xmlns:a16="http://schemas.microsoft.com/office/drawing/2014/main" id="{806EC41D-B282-18D8-E78D-51F66932004E}"/>
              </a:ext>
            </a:extLst>
          </p:cNvPr>
          <p:cNvSpPr txBox="1"/>
          <p:nvPr/>
        </p:nvSpPr>
        <p:spPr>
          <a:xfrm>
            <a:off x="413057" y="7867589"/>
            <a:ext cx="3366286" cy="1279241"/>
          </a:xfrm>
          <a:prstGeom prst="rect">
            <a:avLst/>
          </a:prstGeom>
          <a:noFill/>
          <a:ln/>
        </p:spPr>
        <p:txBody>
          <a:bodyPr wrap="square" lIns="0" tIns="0" rIns="0" bIns="0" rtlCol="0" anchor="ctr"/>
          <a:lstStyle/>
          <a:p>
            <a:pPr>
              <a:lnSpc>
                <a:spcPts val="1400"/>
              </a:lnSpc>
            </a:pPr>
            <a:r>
              <a:rPr lang="en-US" altLang="ja-JP" sz="950" dirty="0">
                <a:latin typeface="BIZ UDGothic" panose="020B0400000000000000" pitchFamily="49" charset="-128"/>
                <a:ea typeface="BIZ UDGothic" panose="020B0400000000000000" pitchFamily="49" charset="-128"/>
              </a:rPr>
              <a:t>ChatGPT</a:t>
            </a:r>
            <a:r>
              <a:rPr lang="ja-JP" altLang="ja-JP" sz="950" dirty="0">
                <a:latin typeface="BIZ UDGothic" panose="020B0400000000000000" pitchFamily="49" charset="-128"/>
                <a:ea typeface="BIZ UDGothic" panose="020B0400000000000000" pitchFamily="49" charset="-128"/>
              </a:rPr>
              <a:t>は日々の業務サポートに活用しています。たとえば個人情報を隠したお薬手帳や血液データを撮影して読み込ませると、すぐに分析してくれます。また、看護記録から報告書の下書きを作るのも得意です。ゼロから時間をかけて文章を作るよりも、</a:t>
            </a:r>
            <a:r>
              <a:rPr lang="en-US" altLang="ja-JP" sz="950" dirty="0">
                <a:latin typeface="BIZ UDGothic" panose="020B0400000000000000" pitchFamily="49" charset="-128"/>
                <a:ea typeface="BIZ UDGothic" panose="020B0400000000000000" pitchFamily="49" charset="-128"/>
              </a:rPr>
              <a:t>AI</a:t>
            </a:r>
            <a:r>
              <a:rPr lang="ja-JP" altLang="ja-JP" sz="950" dirty="0">
                <a:latin typeface="BIZ UDGothic" panose="020B0400000000000000" pitchFamily="49" charset="-128"/>
                <a:ea typeface="BIZ UDGothic" panose="020B0400000000000000" pitchFamily="49" charset="-128"/>
              </a:rPr>
              <a:t>に骨組みを出してもらい、スタッフが加筆修正するほうが圧倒的に効率的ですね。</a:t>
            </a:r>
          </a:p>
          <a:p>
            <a:pPr marL="0" indent="0" algn="l">
              <a:buNone/>
            </a:pPr>
            <a:endParaRPr lang="en-US" sz="1000" dirty="0">
              <a:latin typeface="BIZ UDGothic" panose="020B0400000000000000" pitchFamily="49" charset="-128"/>
              <a:ea typeface="BIZ UDGothic" panose="020B0400000000000000" pitchFamily="49" charset="-128"/>
            </a:endParaRPr>
          </a:p>
        </p:txBody>
      </p:sp>
      <p:sp>
        <p:nvSpPr>
          <p:cNvPr id="17" name="Text 22">
            <a:extLst>
              <a:ext uri="{FF2B5EF4-FFF2-40B4-BE49-F238E27FC236}">
                <a16:creationId xmlns:a16="http://schemas.microsoft.com/office/drawing/2014/main" id="{481FD31F-2797-4E32-FFD8-B61719A2829D}"/>
              </a:ext>
            </a:extLst>
          </p:cNvPr>
          <p:cNvSpPr txBox="1"/>
          <p:nvPr/>
        </p:nvSpPr>
        <p:spPr>
          <a:xfrm>
            <a:off x="413056" y="9318077"/>
            <a:ext cx="3374653" cy="1165573"/>
          </a:xfrm>
          <a:prstGeom prst="rect">
            <a:avLst/>
          </a:prstGeom>
          <a:noFill/>
          <a:ln/>
        </p:spPr>
        <p:txBody>
          <a:bodyPr wrap="square" lIns="0" tIns="0" rIns="0" bIns="0" rtlCol="0" anchor="t"/>
          <a:lstStyle/>
          <a:p>
            <a:pPr>
              <a:lnSpc>
                <a:spcPts val="1400"/>
              </a:lnSpc>
            </a:pPr>
            <a:r>
              <a:rPr lang="ja-JP" altLang="ja-JP" sz="950" dirty="0">
                <a:latin typeface="BIZ UDGothic" panose="020B0400000000000000" pitchFamily="49" charset="-128"/>
                <a:ea typeface="BIZ UDGothic" panose="020B0400000000000000" pitchFamily="49" charset="-128"/>
              </a:rPr>
              <a:t>マニュアル化や議事録の自動化によって、職員は利用者さんのケアやご家族とのコミュニケーションに時間を割けるようになりました。</a:t>
            </a:r>
            <a:r>
              <a:rPr lang="en-US" altLang="ja-JP" sz="950" dirty="0">
                <a:latin typeface="BIZ UDGothic" panose="020B0400000000000000" pitchFamily="49" charset="-128"/>
                <a:ea typeface="BIZ UDGothic" panose="020B0400000000000000" pitchFamily="49" charset="-128"/>
              </a:rPr>
              <a:t>AI</a:t>
            </a:r>
            <a:r>
              <a:rPr lang="ja-JP" altLang="ja-JP" sz="950" dirty="0">
                <a:latin typeface="BIZ UDGothic" panose="020B0400000000000000" pitchFamily="49" charset="-128"/>
                <a:ea typeface="BIZ UDGothic" panose="020B0400000000000000" pitchFamily="49" charset="-128"/>
              </a:rPr>
              <a:t>は</a:t>
            </a:r>
            <a:r>
              <a:rPr lang="en-US" altLang="ja-JP" sz="950" dirty="0">
                <a:latin typeface="BIZ UDGothic" panose="020B0400000000000000" pitchFamily="49" charset="-128"/>
                <a:ea typeface="BIZ UDGothic" panose="020B0400000000000000" pitchFamily="49" charset="-128"/>
              </a:rPr>
              <a:t>“</a:t>
            </a:r>
            <a:r>
              <a:rPr lang="ja-JP" altLang="ja-JP" sz="950" dirty="0">
                <a:latin typeface="BIZ UDGothic" panose="020B0400000000000000" pitchFamily="49" charset="-128"/>
                <a:ea typeface="BIZ UDGothic" panose="020B0400000000000000" pitchFamily="49" charset="-128"/>
              </a:rPr>
              <a:t>人の代わり</a:t>
            </a:r>
            <a:r>
              <a:rPr lang="en-US" altLang="ja-JP" sz="950" dirty="0">
                <a:latin typeface="BIZ UDGothic" panose="020B0400000000000000" pitchFamily="49" charset="-128"/>
                <a:ea typeface="BIZ UDGothic" panose="020B0400000000000000" pitchFamily="49" charset="-128"/>
              </a:rPr>
              <a:t>”</a:t>
            </a:r>
            <a:r>
              <a:rPr lang="ja-JP" altLang="ja-JP" sz="950" dirty="0">
                <a:latin typeface="BIZ UDGothic" panose="020B0400000000000000" pitchFamily="49" charset="-128"/>
                <a:ea typeface="BIZ UDGothic" panose="020B0400000000000000" pitchFamily="49" charset="-128"/>
              </a:rPr>
              <a:t>ではなく、</a:t>
            </a:r>
            <a:r>
              <a:rPr lang="en-US" altLang="ja-JP" sz="950" dirty="0">
                <a:latin typeface="BIZ UDGothic" panose="020B0400000000000000" pitchFamily="49" charset="-128"/>
                <a:ea typeface="BIZ UDGothic" panose="020B0400000000000000" pitchFamily="49" charset="-128"/>
              </a:rPr>
              <a:t>“</a:t>
            </a:r>
            <a:r>
              <a:rPr lang="ja-JP" altLang="ja-JP" sz="950" dirty="0">
                <a:latin typeface="BIZ UDGothic" panose="020B0400000000000000" pitchFamily="49" charset="-128"/>
                <a:ea typeface="BIZ UDGothic" panose="020B0400000000000000" pitchFamily="49" charset="-128"/>
              </a:rPr>
              <a:t>人を支える道具</a:t>
            </a:r>
            <a:r>
              <a:rPr lang="en-US" altLang="ja-JP" sz="950" dirty="0">
                <a:latin typeface="BIZ UDGothic" panose="020B0400000000000000" pitchFamily="49" charset="-128"/>
                <a:ea typeface="BIZ UDGothic" panose="020B0400000000000000" pitchFamily="49" charset="-128"/>
              </a:rPr>
              <a:t>”</a:t>
            </a:r>
            <a:r>
              <a:rPr lang="ja-JP" altLang="ja-JP" sz="950" dirty="0">
                <a:latin typeface="BIZ UDGothic" panose="020B0400000000000000" pitchFamily="49" charset="-128"/>
                <a:ea typeface="BIZ UDGothic" panose="020B0400000000000000" pitchFamily="49" charset="-128"/>
              </a:rPr>
              <a:t>。そして驚くべき点は、これらの活用はすべて無料でできるということです。</a:t>
            </a:r>
          </a:p>
        </p:txBody>
      </p:sp>
      <p:sp>
        <p:nvSpPr>
          <p:cNvPr id="18" name="Text 25">
            <a:extLst>
              <a:ext uri="{FF2B5EF4-FFF2-40B4-BE49-F238E27FC236}">
                <a16:creationId xmlns:a16="http://schemas.microsoft.com/office/drawing/2014/main" id="{DDA86627-54ED-0411-E42C-E3C0A7734751}"/>
              </a:ext>
            </a:extLst>
          </p:cNvPr>
          <p:cNvSpPr txBox="1"/>
          <p:nvPr/>
        </p:nvSpPr>
        <p:spPr>
          <a:xfrm>
            <a:off x="3958840" y="6449026"/>
            <a:ext cx="3136105" cy="1430437"/>
          </a:xfrm>
          <a:prstGeom prst="rect">
            <a:avLst/>
          </a:prstGeom>
          <a:noFill/>
          <a:ln/>
        </p:spPr>
        <p:txBody>
          <a:bodyPr wrap="square" lIns="0" tIns="0" rIns="0" bIns="0" rtlCol="0" anchor="ctr"/>
          <a:lstStyle/>
          <a:p>
            <a:pPr marL="0" indent="0" algn="l">
              <a:lnSpc>
                <a:spcPts val="1300"/>
              </a:lnSpc>
              <a:buNone/>
            </a:pPr>
            <a:r>
              <a:rPr lang="en-US" sz="950" dirty="0">
                <a:latin typeface="BIZ UDGothic" panose="020B0400000000000000" pitchFamily="49" charset="-128"/>
                <a:ea typeface="BIZ UDGothic" panose="020B0400000000000000" pitchFamily="49" charset="-128"/>
                <a:cs typeface="Noto Sans JP" pitchFamily="34" charset="-120"/>
              </a:rPr>
              <a:t>インタビュー語録</a:t>
            </a:r>
          </a:p>
          <a:p>
            <a:pPr marL="0" indent="0" algn="l">
              <a:lnSpc>
                <a:spcPts val="1400"/>
              </a:lnSpc>
              <a:buNone/>
            </a:pPr>
            <a:r>
              <a:rPr lang="en-US" sz="950" dirty="0" err="1">
                <a:latin typeface="BIZ UDGothic" panose="020B0400000000000000" pitchFamily="49" charset="-128"/>
                <a:ea typeface="BIZ UDGothic" panose="020B0400000000000000" pitchFamily="49" charset="-128"/>
                <a:cs typeface="Noto Sans JP" pitchFamily="34" charset="-120"/>
              </a:rPr>
              <a:t>訪問看護の現場では、近年AIの活用が進んでいます。取材した事業所で導入されているのは「NotebookLM」と</a:t>
            </a:r>
            <a:endParaRPr lang="en-US" sz="950" dirty="0">
              <a:latin typeface="BIZ UDGothic" panose="020B0400000000000000" pitchFamily="49" charset="-128"/>
              <a:ea typeface="BIZ UDGothic" panose="020B0400000000000000" pitchFamily="49" charset="-128"/>
              <a:cs typeface="Noto Sans JP" pitchFamily="34" charset="-120"/>
            </a:endParaRPr>
          </a:p>
          <a:p>
            <a:pPr marL="0" indent="0" algn="l">
              <a:lnSpc>
                <a:spcPts val="1400"/>
              </a:lnSpc>
              <a:buNone/>
            </a:pPr>
            <a:r>
              <a:rPr lang="en-US" sz="950" dirty="0">
                <a:latin typeface="BIZ UDGothic" panose="020B0400000000000000" pitchFamily="49" charset="-128"/>
                <a:ea typeface="BIZ UDGothic" panose="020B0400000000000000" pitchFamily="49" charset="-128"/>
                <a:cs typeface="Noto Sans JP" pitchFamily="34" charset="-120"/>
              </a:rPr>
              <a:t>「ChatGPT」の二つ。いずれも無料で使えるサービスで</a:t>
            </a:r>
          </a:p>
          <a:p>
            <a:pPr marL="0" indent="0" algn="l">
              <a:lnSpc>
                <a:spcPts val="1400"/>
              </a:lnSpc>
              <a:buNone/>
            </a:pPr>
            <a:r>
              <a:rPr lang="en-US" sz="950" dirty="0" err="1">
                <a:latin typeface="BIZ UDGothic" panose="020B0400000000000000" pitchFamily="49" charset="-128"/>
                <a:ea typeface="BIZ UDGothic" panose="020B0400000000000000" pitchFamily="49" charset="-128"/>
                <a:cs typeface="Noto Sans JP" pitchFamily="34" charset="-120"/>
              </a:rPr>
              <a:t>すが、工夫次第で現場の大きな力になるようです</a:t>
            </a:r>
            <a:r>
              <a:rPr lang="en-US" sz="950" dirty="0">
                <a:latin typeface="BIZ UDGothic" panose="020B0400000000000000" pitchFamily="49" charset="-128"/>
                <a:ea typeface="BIZ UDGothic" panose="020B0400000000000000" pitchFamily="49" charset="-128"/>
                <a:cs typeface="Noto Sans JP" pitchFamily="34" charset="-120"/>
              </a:rPr>
              <a:t>。</a:t>
            </a:r>
          </a:p>
          <a:p>
            <a:pPr marL="0" indent="0" algn="l">
              <a:lnSpc>
                <a:spcPts val="1400"/>
              </a:lnSpc>
              <a:buNone/>
            </a:pPr>
            <a:r>
              <a:rPr lang="en-US" sz="950" dirty="0">
                <a:latin typeface="BIZ UDGothic" panose="020B0400000000000000" pitchFamily="49" charset="-128"/>
                <a:ea typeface="BIZ UDGothic" panose="020B0400000000000000" pitchFamily="49" charset="-128"/>
                <a:cs typeface="Noto Sans JP" pitchFamily="34" charset="-120"/>
              </a:rPr>
              <a:t>AIをうまく取り入れることで、スタッフの負担を減らし利用者さんやご家族に寄り添うケアに、より多くの時間を使える体制を築いていける可能性が見えてきました。</a:t>
            </a:r>
            <a:endParaRPr lang="en-US" sz="950" dirty="0">
              <a:latin typeface="BIZ UDGothic" panose="020B0400000000000000" pitchFamily="49" charset="-128"/>
              <a:ea typeface="BIZ UDGothic" panose="020B0400000000000000" pitchFamily="49" charset="-128"/>
            </a:endParaRPr>
          </a:p>
        </p:txBody>
      </p:sp>
      <p:sp>
        <p:nvSpPr>
          <p:cNvPr id="19" name="テキスト ボックス 18">
            <a:extLst>
              <a:ext uri="{FF2B5EF4-FFF2-40B4-BE49-F238E27FC236}">
                <a16:creationId xmlns:a16="http://schemas.microsoft.com/office/drawing/2014/main" id="{3B372FB6-1EA2-1BBE-7CAF-7DE344AC4230}"/>
              </a:ext>
            </a:extLst>
          </p:cNvPr>
          <p:cNvSpPr txBox="1"/>
          <p:nvPr/>
        </p:nvSpPr>
        <p:spPr>
          <a:xfrm>
            <a:off x="3872831" y="8207182"/>
            <a:ext cx="3282410" cy="2039917"/>
          </a:xfrm>
          <a:prstGeom prst="rect">
            <a:avLst/>
          </a:prstGeom>
          <a:noFill/>
        </p:spPr>
        <p:txBody>
          <a:bodyPr wrap="square">
            <a:spAutoFit/>
          </a:bodyPr>
          <a:lstStyle/>
          <a:p>
            <a:pPr>
              <a:lnSpc>
                <a:spcPts val="1400"/>
              </a:lnSpc>
            </a:pPr>
            <a:r>
              <a:rPr lang="ja-JP" altLang="en-US" sz="950" dirty="0">
                <a:effectLst/>
                <a:latin typeface="BIZ UDGothic" panose="020B0400000000000000" pitchFamily="49" charset="-128"/>
                <a:ea typeface="BIZ UDGothic" panose="020B0400000000000000" pitchFamily="49" charset="-128"/>
              </a:rPr>
              <a:t>この度は、貴重なお時間を割いてインタビューにご協力いただき、誠にありがとうございました。訪問看護の現場における</a:t>
            </a:r>
            <a:r>
              <a:rPr lang="en" altLang="ja-JP" sz="950" dirty="0">
                <a:effectLst/>
                <a:latin typeface="BIZ UDGothic" panose="020B0400000000000000" pitchFamily="49" charset="-128"/>
                <a:ea typeface="BIZ UDGothic" panose="020B0400000000000000" pitchFamily="49" charset="-128"/>
              </a:rPr>
              <a:t>AI</a:t>
            </a:r>
            <a:r>
              <a:rPr lang="ja-JP" altLang="en-US" sz="950" dirty="0">
                <a:effectLst/>
                <a:latin typeface="BIZ UDGothic" panose="020B0400000000000000" pitchFamily="49" charset="-128"/>
                <a:ea typeface="BIZ UDGothic" panose="020B0400000000000000" pitchFamily="49" charset="-128"/>
              </a:rPr>
              <a:t>活用の実践例について、具体的かつ丁寧にお話しいただき、大変勉強になりました。</a:t>
            </a:r>
            <a:r>
              <a:rPr lang="en" altLang="ja-JP" sz="950" dirty="0">
                <a:effectLst/>
                <a:latin typeface="BIZ UDGothic" panose="020B0400000000000000" pitchFamily="49" charset="-128"/>
                <a:ea typeface="BIZ UDGothic" panose="020B0400000000000000" pitchFamily="49" charset="-128"/>
              </a:rPr>
              <a:t>NotebookLM</a:t>
            </a:r>
            <a:r>
              <a:rPr lang="ja-JP" altLang="en-US" sz="950" dirty="0">
                <a:effectLst/>
                <a:latin typeface="BIZ UDGothic" panose="020B0400000000000000" pitchFamily="49" charset="-128"/>
                <a:ea typeface="BIZ UDGothic" panose="020B0400000000000000" pitchFamily="49" charset="-128"/>
              </a:rPr>
              <a:t>や</a:t>
            </a:r>
            <a:r>
              <a:rPr lang="en" altLang="ja-JP" sz="950" dirty="0">
                <a:effectLst/>
                <a:latin typeface="BIZ UDGothic" panose="020B0400000000000000" pitchFamily="49" charset="-128"/>
                <a:ea typeface="BIZ UDGothic" panose="020B0400000000000000" pitchFamily="49" charset="-128"/>
              </a:rPr>
              <a:t>ChatGPT</a:t>
            </a:r>
            <a:r>
              <a:rPr lang="ja-JP" altLang="en-US" sz="950" dirty="0">
                <a:effectLst/>
                <a:latin typeface="BIZ UDGothic" panose="020B0400000000000000" pitchFamily="49" charset="-128"/>
                <a:ea typeface="BIZ UDGothic" panose="020B0400000000000000" pitchFamily="49" charset="-128"/>
              </a:rPr>
              <a:t>といった無料ツールを効果的に活用し、スタッフの負担軽減と利用者支援の質向上を両立させる取り組みは、多くの訪問看護事業所にとって参考になるものと思います。今後も安全性に配慮しながら、現場の皆様がより働きやすい環境づくりを進められることを心より応援しております。改めまして貴重なお話をお聞かせいただき、ありがとうございました。</a:t>
            </a:r>
            <a:endParaRPr lang="ja-JP" altLang="en-US" sz="950" dirty="0">
              <a:latin typeface="BIZ UDGothic" panose="020B0400000000000000" pitchFamily="49" charset="-128"/>
              <a:ea typeface="BIZ UDGothic" panose="020B0400000000000000" pitchFamily="49" charset="-128"/>
            </a:endParaRPr>
          </a:p>
        </p:txBody>
      </p:sp>
      <p:sp>
        <p:nvSpPr>
          <p:cNvPr id="20" name="テキスト ボックス 19">
            <a:extLst>
              <a:ext uri="{FF2B5EF4-FFF2-40B4-BE49-F238E27FC236}">
                <a16:creationId xmlns:a16="http://schemas.microsoft.com/office/drawing/2014/main" id="{9F414037-5661-E61A-7727-6751D3CF9377}"/>
              </a:ext>
            </a:extLst>
          </p:cNvPr>
          <p:cNvSpPr txBox="1"/>
          <p:nvPr/>
        </p:nvSpPr>
        <p:spPr>
          <a:xfrm>
            <a:off x="3863306" y="5526564"/>
            <a:ext cx="3310128" cy="783163"/>
          </a:xfrm>
          <a:prstGeom prst="rect">
            <a:avLst/>
          </a:prstGeom>
          <a:noFill/>
        </p:spPr>
        <p:txBody>
          <a:bodyPr wrap="square">
            <a:spAutoFit/>
          </a:bodyPr>
          <a:lstStyle/>
          <a:p>
            <a:pPr>
              <a:lnSpc>
                <a:spcPts val="1400"/>
              </a:lnSpc>
            </a:pPr>
            <a:r>
              <a:rPr lang="ja-JP" altLang="ja-JP" sz="950" dirty="0">
                <a:latin typeface="BIZ UDGothic" panose="020B0400000000000000" pitchFamily="49" charset="-128"/>
                <a:ea typeface="BIZ UDGothic" panose="020B0400000000000000" pitchFamily="49" charset="-128"/>
              </a:rPr>
              <a:t>まずは試しに使ってみると、その便利さがすぐに実感できると思います。これからも安全性に配慮しながら、スタッフの</a:t>
            </a:r>
            <a:r>
              <a:rPr lang="ja-JP" altLang="en-US" sz="950" dirty="0">
                <a:latin typeface="BIZ UDGothic" panose="020B0400000000000000" pitchFamily="49" charset="-128"/>
                <a:ea typeface="BIZ UDGothic" panose="020B0400000000000000" pitchFamily="49" charset="-128"/>
              </a:rPr>
              <a:t>働き</a:t>
            </a:r>
            <a:r>
              <a:rPr lang="ja-JP" altLang="ja-JP" sz="950" dirty="0">
                <a:latin typeface="BIZ UDGothic" panose="020B0400000000000000" pitchFamily="49" charset="-128"/>
                <a:ea typeface="BIZ UDGothic" panose="020B0400000000000000" pitchFamily="49" charset="-128"/>
              </a:rPr>
              <a:t>やすさと利用者支援の質を両立させていきたいと思います。</a:t>
            </a:r>
          </a:p>
        </p:txBody>
      </p:sp>
      <p:sp>
        <p:nvSpPr>
          <p:cNvPr id="21" name="Shape 13">
            <a:extLst>
              <a:ext uri="{FF2B5EF4-FFF2-40B4-BE49-F238E27FC236}">
                <a16:creationId xmlns:a16="http://schemas.microsoft.com/office/drawing/2014/main" id="{1549BA53-6524-E972-2295-61FA02B091ED}"/>
              </a:ext>
            </a:extLst>
          </p:cNvPr>
          <p:cNvSpPr/>
          <p:nvPr/>
        </p:nvSpPr>
        <p:spPr>
          <a:xfrm>
            <a:off x="3871921" y="6285753"/>
            <a:ext cx="3240000" cy="28346"/>
          </a:xfrm>
          <a:prstGeom prst="rect">
            <a:avLst/>
          </a:prstGeom>
          <a:solidFill>
            <a:srgbClr val="2C5F8D"/>
          </a:solidFill>
          <a:ln/>
        </p:spPr>
        <p:txBody>
          <a:bodyPr/>
          <a:lstStyle/>
          <a:p>
            <a:endParaRPr lang="ja-JP" altLang="en-US">
              <a:latin typeface="BIZ UDGothic" panose="020B0400000000000000" pitchFamily="49" charset="-128"/>
              <a:ea typeface="BIZ UDGothic" panose="020B0400000000000000" pitchFamily="49" charset="-128"/>
            </a:endParaRPr>
          </a:p>
        </p:txBody>
      </p:sp>
      <p:sp>
        <p:nvSpPr>
          <p:cNvPr id="22" name="Shape 13">
            <a:extLst>
              <a:ext uri="{FF2B5EF4-FFF2-40B4-BE49-F238E27FC236}">
                <a16:creationId xmlns:a16="http://schemas.microsoft.com/office/drawing/2014/main" id="{C973CCD1-2914-09AE-F957-33F97A3DB18E}"/>
              </a:ext>
            </a:extLst>
          </p:cNvPr>
          <p:cNvSpPr/>
          <p:nvPr/>
        </p:nvSpPr>
        <p:spPr>
          <a:xfrm>
            <a:off x="3871921" y="8154590"/>
            <a:ext cx="3240000" cy="28346"/>
          </a:xfrm>
          <a:prstGeom prst="rect">
            <a:avLst/>
          </a:prstGeom>
          <a:solidFill>
            <a:srgbClr val="2C5F8D"/>
          </a:solidFill>
          <a:ln/>
        </p:spPr>
        <p:txBody>
          <a:bodyPr/>
          <a:lstStyle/>
          <a:p>
            <a:endParaRPr lang="ja-JP" altLang="en-US">
              <a:latin typeface="BIZ UDGothic" panose="020B0400000000000000" pitchFamily="49" charset="-128"/>
              <a:ea typeface="BIZ UDGothic" panose="020B0400000000000000" pitchFamily="49" charset="-128"/>
            </a:endParaRPr>
          </a:p>
        </p:txBody>
      </p:sp>
      <p:pic>
        <p:nvPicPr>
          <p:cNvPr id="23" name="図 22" descr="机でコンピューターを使っている男性&#10;&#10;AI 生成コンテンツは誤りを含む可能性があります。">
            <a:extLst>
              <a:ext uri="{FF2B5EF4-FFF2-40B4-BE49-F238E27FC236}">
                <a16:creationId xmlns:a16="http://schemas.microsoft.com/office/drawing/2014/main" id="{CB420BE3-4852-72C7-9D09-746399330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011" y="4090419"/>
            <a:ext cx="1959747" cy="1409380"/>
          </a:xfrm>
          <a:prstGeom prst="rect">
            <a:avLst/>
          </a:prstGeom>
          <a:ln>
            <a:solidFill>
              <a:schemeClr val="bg1">
                <a:lumMod val="85000"/>
              </a:schemeClr>
            </a:solidFill>
          </a:ln>
        </p:spPr>
      </p:pic>
      <p:pic>
        <p:nvPicPr>
          <p:cNvPr id="24" name="図 23">
            <a:extLst>
              <a:ext uri="{FF2B5EF4-FFF2-40B4-BE49-F238E27FC236}">
                <a16:creationId xmlns:a16="http://schemas.microsoft.com/office/drawing/2014/main" id="{488A6BDB-8D94-302F-7FCB-EDE4C615A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14962" y="537259"/>
            <a:ext cx="1056618" cy="991563"/>
          </a:xfrm>
          <a:prstGeom prst="rect">
            <a:avLst/>
          </a:prstGeom>
        </p:spPr>
      </p:pic>
      <p:pic>
        <p:nvPicPr>
          <p:cNvPr id="25" name="図 24">
            <a:extLst>
              <a:ext uri="{FF2B5EF4-FFF2-40B4-BE49-F238E27FC236}">
                <a16:creationId xmlns:a16="http://schemas.microsoft.com/office/drawing/2014/main" id="{136FCAB6-C62D-F9CA-F1C1-EA8A05CD0EAB}"/>
              </a:ext>
            </a:extLst>
          </p:cNvPr>
          <p:cNvPicPr>
            <a:picLocks noChangeAspect="1"/>
          </p:cNvPicPr>
          <p:nvPr/>
        </p:nvPicPr>
        <p:blipFill>
          <a:blip r:embed="rId7"/>
          <a:stretch>
            <a:fillRect/>
          </a:stretch>
        </p:blipFill>
        <p:spPr>
          <a:xfrm>
            <a:off x="354610" y="10262022"/>
            <a:ext cx="166984" cy="241200"/>
          </a:xfrm>
          <a:prstGeom prst="rect">
            <a:avLst/>
          </a:prstGeom>
        </p:spPr>
      </p:pic>
      <p:sp>
        <p:nvSpPr>
          <p:cNvPr id="26" name="Shape 8">
            <a:extLst>
              <a:ext uri="{FF2B5EF4-FFF2-40B4-BE49-F238E27FC236}">
                <a16:creationId xmlns:a16="http://schemas.microsoft.com/office/drawing/2014/main" id="{58F50953-36B9-38C2-A9CA-9FBA119E0102}"/>
              </a:ext>
            </a:extLst>
          </p:cNvPr>
          <p:cNvSpPr/>
          <p:nvPr/>
        </p:nvSpPr>
        <p:spPr>
          <a:xfrm>
            <a:off x="458747" y="1425751"/>
            <a:ext cx="6800393" cy="9144"/>
          </a:xfrm>
          <a:prstGeom prst="rect">
            <a:avLst/>
          </a:prstGeom>
          <a:solidFill>
            <a:srgbClr val="000000"/>
          </a:solidFill>
          <a:ln/>
        </p:spPr>
        <p:txBody>
          <a:bodyPr/>
          <a:lstStyle/>
          <a:p>
            <a:endParaRPr lang="ja-JP" altLang="en-US"/>
          </a:p>
        </p:txBody>
      </p:sp>
      <p:sp>
        <p:nvSpPr>
          <p:cNvPr id="27" name="テキスト ボックス 26">
            <a:extLst>
              <a:ext uri="{FF2B5EF4-FFF2-40B4-BE49-F238E27FC236}">
                <a16:creationId xmlns:a16="http://schemas.microsoft.com/office/drawing/2014/main" id="{425542AD-A084-F692-16EE-528AFAA631E1}"/>
              </a:ext>
            </a:extLst>
          </p:cNvPr>
          <p:cNvSpPr txBox="1"/>
          <p:nvPr/>
        </p:nvSpPr>
        <p:spPr>
          <a:xfrm>
            <a:off x="5774638" y="10090973"/>
            <a:ext cx="1313180"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広報委員会　吉田　康嗣</a:t>
            </a:r>
          </a:p>
        </p:txBody>
      </p:sp>
      <p:sp>
        <p:nvSpPr>
          <p:cNvPr id="28" name="テキスト ボックス 27">
            <a:extLst>
              <a:ext uri="{FF2B5EF4-FFF2-40B4-BE49-F238E27FC236}">
                <a16:creationId xmlns:a16="http://schemas.microsoft.com/office/drawing/2014/main" id="{39D8FE27-1487-22A3-A4A2-8B112F5ED4B8}"/>
              </a:ext>
            </a:extLst>
          </p:cNvPr>
          <p:cNvSpPr txBox="1"/>
          <p:nvPr/>
        </p:nvSpPr>
        <p:spPr>
          <a:xfrm>
            <a:off x="3298617" y="4385271"/>
            <a:ext cx="2313916" cy="392415"/>
          </a:xfrm>
          <a:prstGeom prst="rect">
            <a:avLst/>
          </a:prstGeom>
          <a:noFill/>
        </p:spPr>
        <p:txBody>
          <a:bodyPr wrap="square">
            <a:spAutoFit/>
          </a:bodyPr>
          <a:lstStyle/>
          <a:p>
            <a:pPr algn="l" fontAlgn="base">
              <a:buNone/>
            </a:pPr>
            <a:r>
              <a:rPr lang="ja-JP" altLang="en-US" sz="900" b="0" dirty="0">
                <a:solidFill>
                  <a:srgbClr val="000000"/>
                </a:solidFill>
                <a:effectLst/>
                <a:latin typeface="BIZ UDゴシック" panose="020B0400000000000000" pitchFamily="49" charset="-128"/>
                <a:ea typeface="BIZ UDゴシック" panose="020B0400000000000000" pitchFamily="49" charset="-128"/>
              </a:rPr>
              <a:t>あすも訪問看護ステーション</a:t>
            </a:r>
            <a:endParaRPr lang="ja-JP" altLang="en-US" sz="900" b="0" dirty="0">
              <a:solidFill>
                <a:srgbClr val="2A2A2A"/>
              </a:solidFill>
              <a:effectLst/>
              <a:latin typeface="BIZ UDゴシック" panose="020B0400000000000000" pitchFamily="49" charset="-128"/>
              <a:ea typeface="BIZ UDゴシック" panose="020B0400000000000000" pitchFamily="49" charset="-128"/>
            </a:endParaRPr>
          </a:p>
          <a:p>
            <a:pPr algn="l" fontAlgn="base">
              <a:buNone/>
            </a:pPr>
            <a:r>
              <a:rPr lang="ja-JP" altLang="en-US" sz="900" b="0" dirty="0">
                <a:solidFill>
                  <a:srgbClr val="000000"/>
                </a:solidFill>
                <a:effectLst/>
                <a:latin typeface="BIZ UDゴシック" panose="020B0400000000000000" pitchFamily="49" charset="-128"/>
                <a:ea typeface="BIZ UDゴシック" panose="020B0400000000000000" pitchFamily="49" charset="-128"/>
              </a:rPr>
              <a:t>合同会社リライト代表　田中　明宏氏</a:t>
            </a:r>
            <a:r>
              <a:rPr lang="ja-JP" altLang="en-US" sz="1050" b="0" dirty="0">
                <a:solidFill>
                  <a:srgbClr val="000000"/>
                </a:solidFill>
                <a:effectLst/>
                <a:latin typeface="tsukushigothic"/>
                <a:ea typeface="メイリオ" panose="020B0604030504040204" pitchFamily="34" charset="-128"/>
              </a:rPr>
              <a:t>​</a:t>
            </a:r>
            <a:endParaRPr lang="ja-JP" altLang="en-US" sz="1050" b="0" dirty="0">
              <a:solidFill>
                <a:srgbClr val="2A2A2A"/>
              </a:solidFill>
              <a:effectLst/>
              <a:latin typeface="メイリオ" panose="020B0604030504040204" pitchFamily="34" charset="-128"/>
              <a:ea typeface="メイリオ" panose="020B0604030504040204" pitchFamily="34" charset="-128"/>
            </a:endParaRPr>
          </a:p>
        </p:txBody>
      </p:sp>
      <p:sp>
        <p:nvSpPr>
          <p:cNvPr id="29" name="テキスト ボックス 28">
            <a:extLst>
              <a:ext uri="{FF2B5EF4-FFF2-40B4-BE49-F238E27FC236}">
                <a16:creationId xmlns:a16="http://schemas.microsoft.com/office/drawing/2014/main" id="{693EDA71-1AD9-663A-AC77-5303C872141F}"/>
              </a:ext>
            </a:extLst>
          </p:cNvPr>
          <p:cNvSpPr txBox="1"/>
          <p:nvPr/>
        </p:nvSpPr>
        <p:spPr>
          <a:xfrm>
            <a:off x="331472" y="4800718"/>
            <a:ext cx="3515581" cy="400110"/>
          </a:xfrm>
          <a:prstGeom prst="rect">
            <a:avLst/>
          </a:prstGeom>
          <a:noFill/>
        </p:spPr>
        <p:txBody>
          <a:bodyPr wrap="square">
            <a:spAutoFit/>
          </a:bodyPr>
          <a:lstStyle/>
          <a:p>
            <a:pPr marL="0" indent="0" algn="l">
              <a:buNone/>
            </a:pPr>
            <a:r>
              <a:rPr lang="en-US" altLang="ja-JP" sz="1000" dirty="0" err="1">
                <a:solidFill>
                  <a:srgbClr val="2C5F8D"/>
                </a:solidFill>
                <a:latin typeface="BIZ UDGothic" panose="020B0400000000000000" pitchFamily="49" charset="-128"/>
                <a:ea typeface="BIZ UDGothic" panose="020B0400000000000000" pitchFamily="49" charset="-128"/>
                <a:cs typeface="Noto Sans JP" pitchFamily="34" charset="-120"/>
              </a:rPr>
              <a:t>訪問看護の現場で取り組まれているAI活用について教えて</a:t>
            </a:r>
            <a:endParaRPr lang="en-US" altLang="ja-JP" sz="1000" dirty="0">
              <a:solidFill>
                <a:srgbClr val="2C5F8D"/>
              </a:solidFill>
              <a:latin typeface="BIZ UDGothic" panose="020B0400000000000000" pitchFamily="49" charset="-128"/>
              <a:ea typeface="BIZ UDGothic" panose="020B0400000000000000" pitchFamily="49" charset="-128"/>
              <a:cs typeface="Noto Sans JP" pitchFamily="34" charset="-120"/>
            </a:endParaRPr>
          </a:p>
          <a:p>
            <a:pPr marL="0" indent="0" algn="l">
              <a:buNone/>
            </a:pPr>
            <a:r>
              <a:rPr lang="en-US" altLang="ja-JP" sz="1000" dirty="0" err="1">
                <a:solidFill>
                  <a:srgbClr val="2C5F8D"/>
                </a:solidFill>
                <a:latin typeface="BIZ UDGothic" panose="020B0400000000000000" pitchFamily="49" charset="-128"/>
                <a:ea typeface="BIZ UDGothic" panose="020B0400000000000000" pitchFamily="49" charset="-128"/>
                <a:cs typeface="Noto Sans JP" pitchFamily="34" charset="-120"/>
              </a:rPr>
              <a:t>ください</a:t>
            </a:r>
            <a:r>
              <a:rPr lang="en-US" altLang="ja-JP" sz="1000" dirty="0">
                <a:solidFill>
                  <a:srgbClr val="2C5F8D"/>
                </a:solidFill>
                <a:latin typeface="BIZ UDGothic" panose="020B0400000000000000" pitchFamily="49" charset="-128"/>
                <a:ea typeface="BIZ UDGothic" panose="020B0400000000000000" pitchFamily="49" charset="-128"/>
                <a:cs typeface="Noto Sans JP" pitchFamily="34" charset="-120"/>
              </a:rPr>
              <a:t>。</a:t>
            </a:r>
            <a:endParaRPr lang="en-US" altLang="ja-JP" sz="1000" dirty="0">
              <a:latin typeface="BIZ UDGothic" panose="020B0400000000000000" pitchFamily="49" charset="-128"/>
              <a:ea typeface="BIZ UDGothic" panose="020B0400000000000000" pitchFamily="49" charset="-128"/>
            </a:endParaRPr>
          </a:p>
        </p:txBody>
      </p:sp>
      <p:sp>
        <p:nvSpPr>
          <p:cNvPr id="30" name="Text 16">
            <a:extLst>
              <a:ext uri="{FF2B5EF4-FFF2-40B4-BE49-F238E27FC236}">
                <a16:creationId xmlns:a16="http://schemas.microsoft.com/office/drawing/2014/main" id="{433FDEDF-8460-A62D-5769-A98FB9D7C86B}"/>
              </a:ext>
            </a:extLst>
          </p:cNvPr>
          <p:cNvSpPr txBox="1"/>
          <p:nvPr/>
        </p:nvSpPr>
        <p:spPr>
          <a:xfrm>
            <a:off x="413056" y="7488100"/>
            <a:ext cx="3024835" cy="391363"/>
          </a:xfrm>
          <a:prstGeom prst="rect">
            <a:avLst/>
          </a:prstGeom>
          <a:noFill/>
          <a:ln/>
        </p:spPr>
        <p:txBody>
          <a:bodyPr wrap="square" lIns="0" tIns="0" rIns="0" bIns="0" rtlCol="0" anchor="ctr"/>
          <a:lstStyle/>
          <a:p>
            <a:pPr marL="0" indent="0" algn="l">
              <a:buNone/>
            </a:pPr>
            <a:r>
              <a:rPr lang="en-US" sz="1000" dirty="0">
                <a:solidFill>
                  <a:srgbClr val="2C5F8D"/>
                </a:solidFill>
                <a:latin typeface="BIZ UDGothic" panose="020B0400000000000000" pitchFamily="49" charset="-128"/>
                <a:ea typeface="BIZ UDGothic" panose="020B0400000000000000" pitchFamily="49" charset="-128"/>
                <a:cs typeface="Noto Sans JP" pitchFamily="34" charset="-120"/>
              </a:rPr>
              <a:t>現場での使いやすさを意識されているんですね。ChatGPTはどのように活用されていますか？</a:t>
            </a:r>
            <a:endParaRPr lang="en-US" sz="1000" dirty="0">
              <a:latin typeface="BIZ UDGothic" panose="020B0400000000000000" pitchFamily="49" charset="-128"/>
              <a:ea typeface="BIZ UDGothic" panose="020B0400000000000000" pitchFamily="49" charset="-128"/>
            </a:endParaRPr>
          </a:p>
        </p:txBody>
      </p:sp>
      <p:sp>
        <p:nvSpPr>
          <p:cNvPr id="31" name="Text 17">
            <a:extLst>
              <a:ext uri="{FF2B5EF4-FFF2-40B4-BE49-F238E27FC236}">
                <a16:creationId xmlns:a16="http://schemas.microsoft.com/office/drawing/2014/main" id="{CBF5333D-A1E2-02B7-D729-798D756321CC}"/>
              </a:ext>
            </a:extLst>
          </p:cNvPr>
          <p:cNvSpPr txBox="1"/>
          <p:nvPr/>
        </p:nvSpPr>
        <p:spPr>
          <a:xfrm>
            <a:off x="413057" y="9117904"/>
            <a:ext cx="2900477" cy="191110"/>
          </a:xfrm>
          <a:prstGeom prst="rect">
            <a:avLst/>
          </a:prstGeom>
          <a:noFill/>
          <a:ln/>
        </p:spPr>
        <p:txBody>
          <a:bodyPr wrap="square" lIns="0" tIns="0" rIns="0" bIns="0" rtlCol="0" anchor="ctr"/>
          <a:lstStyle/>
          <a:p>
            <a:pPr marL="0" indent="0" algn="l">
              <a:buNone/>
            </a:pPr>
            <a:r>
              <a:rPr lang="en-US" sz="1000" dirty="0">
                <a:solidFill>
                  <a:srgbClr val="2C5F8D"/>
                </a:solidFill>
                <a:latin typeface="BIZ UDGothic" panose="020B0400000000000000" pitchFamily="49" charset="-128"/>
                <a:ea typeface="BIZ UDGothic" panose="020B0400000000000000" pitchFamily="49" charset="-128"/>
                <a:cs typeface="Noto Sans JP" pitchFamily="34" charset="-120"/>
              </a:rPr>
              <a:t>具体的な効果はどのようなものがありますか？</a:t>
            </a:r>
            <a:endParaRPr lang="en-US" sz="1000" dirty="0">
              <a:latin typeface="BIZ UDGothic" panose="020B0400000000000000" pitchFamily="49" charset="-128"/>
              <a:ea typeface="BIZ UDGothic" panose="020B0400000000000000" pitchFamily="49" charset="-128"/>
            </a:endParaRPr>
          </a:p>
        </p:txBody>
      </p:sp>
    </p:spTree>
    <p:extLst>
      <p:ext uri="{BB962C8B-B14F-4D97-AF65-F5344CB8AC3E}">
        <p14:creationId xmlns:p14="http://schemas.microsoft.com/office/powerpoint/2010/main" val="292650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02287B8-1583-3176-D046-856D307961B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71888" y="-2608"/>
            <a:ext cx="7654817" cy="10907713"/>
          </a:xfrm>
          <a:prstGeom prst="rect">
            <a:avLst/>
          </a:prstGeom>
          <a:ln>
            <a:solidFill>
              <a:srgbClr val="FBF8E6"/>
            </a:solidFill>
          </a:ln>
        </p:spPr>
      </p:pic>
      <p:grpSp>
        <p:nvGrpSpPr>
          <p:cNvPr id="5" name="グループ化 4">
            <a:extLst>
              <a:ext uri="{FF2B5EF4-FFF2-40B4-BE49-F238E27FC236}">
                <a16:creationId xmlns:a16="http://schemas.microsoft.com/office/drawing/2014/main" id="{B40CB9D7-C2D7-A283-DE63-457BDC91659B}"/>
              </a:ext>
            </a:extLst>
          </p:cNvPr>
          <p:cNvGrpSpPr/>
          <p:nvPr/>
        </p:nvGrpSpPr>
        <p:grpSpPr>
          <a:xfrm>
            <a:off x="4323259" y="7224167"/>
            <a:ext cx="2900568" cy="1007828"/>
            <a:chOff x="7976623" y="1217312"/>
            <a:chExt cx="6594134" cy="4219256"/>
          </a:xfrm>
          <a:solidFill>
            <a:srgbClr val="FFFCE1"/>
          </a:solidFill>
        </p:grpSpPr>
        <p:sp>
          <p:nvSpPr>
            <p:cNvPr id="6" name="大かっこ 38">
              <a:extLst>
                <a:ext uri="{FF2B5EF4-FFF2-40B4-BE49-F238E27FC236}">
                  <a16:creationId xmlns:a16="http://schemas.microsoft.com/office/drawing/2014/main" id="{E72ADEC1-2566-87FF-AE71-22641806934B}"/>
                </a:ext>
              </a:extLst>
            </p:cNvPr>
            <p:cNvSpPr/>
            <p:nvPr/>
          </p:nvSpPr>
          <p:spPr>
            <a:xfrm>
              <a:off x="7976623" y="1217312"/>
              <a:ext cx="6594134" cy="4219252"/>
            </a:xfrm>
            <a:custGeom>
              <a:avLst/>
              <a:gdLst>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0 w 6561246"/>
                <a:gd name="connsiteY2" fmla="*/ 228368 h 5989207"/>
                <a:gd name="connsiteX3" fmla="*/ 228368 w 6561246"/>
                <a:gd name="connsiteY3" fmla="*/ 0 h 5989207"/>
                <a:gd name="connsiteX4" fmla="*/ 6332878 w 6561246"/>
                <a:gd name="connsiteY4" fmla="*/ 0 h 5989207"/>
                <a:gd name="connsiteX5" fmla="*/ 6561246 w 6561246"/>
                <a:gd name="connsiteY5" fmla="*/ 228368 h 5989207"/>
                <a:gd name="connsiteX6" fmla="*/ 6561246 w 6561246"/>
                <a:gd name="connsiteY6" fmla="*/ 5760839 h 5989207"/>
                <a:gd name="connsiteX7" fmla="*/ 6332878 w 6561246"/>
                <a:gd name="connsiteY7" fmla="*/ 5989207 h 5989207"/>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228368 w 6561246"/>
                <a:gd name="connsiteY2" fmla="*/ 0 h 5989207"/>
                <a:gd name="connsiteX3" fmla="*/ 6332878 w 6561246"/>
                <a:gd name="connsiteY3" fmla="*/ 0 h 5989207"/>
                <a:gd name="connsiteX4" fmla="*/ 6561246 w 6561246"/>
                <a:gd name="connsiteY4" fmla="*/ 228368 h 5989207"/>
                <a:gd name="connsiteX5" fmla="*/ 6561246 w 6561246"/>
                <a:gd name="connsiteY5" fmla="*/ 5760839 h 5989207"/>
                <a:gd name="connsiteX6" fmla="*/ 6332878 w 6561246"/>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594135 w 6594135"/>
                <a:gd name="connsiteY5" fmla="*/ 5760839 h 5989207"/>
                <a:gd name="connsiteX6" fmla="*/ 6365767 w 6594135"/>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365767 w 6594135"/>
                <a:gd name="connsiteY5"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135" h="5989207" stroke="0" extrusionOk="0">
                  <a:moveTo>
                    <a:pt x="32889" y="228368"/>
                  </a:moveTo>
                  <a:cubicBezTo>
                    <a:pt x="32889" y="102244"/>
                    <a:pt x="135133" y="0"/>
                    <a:pt x="261257" y="0"/>
                  </a:cubicBezTo>
                  <a:lnTo>
                    <a:pt x="6365767" y="0"/>
                  </a:lnTo>
                  <a:cubicBezTo>
                    <a:pt x="6491891" y="0"/>
                    <a:pt x="6594135" y="102244"/>
                    <a:pt x="6594135" y="228368"/>
                  </a:cubicBezTo>
                  <a:lnTo>
                    <a:pt x="6594135" y="5760839"/>
                  </a:lnTo>
                  <a:cubicBezTo>
                    <a:pt x="6594135" y="5886963"/>
                    <a:pt x="6491891" y="5989207"/>
                    <a:pt x="6365767" y="5989207"/>
                  </a:cubicBezTo>
                  <a:lnTo>
                    <a:pt x="261257" y="5989207"/>
                  </a:lnTo>
                  <a:cubicBezTo>
                    <a:pt x="135133" y="5989207"/>
                    <a:pt x="32889" y="5886963"/>
                    <a:pt x="32889" y="5760839"/>
                  </a:cubicBezTo>
                  <a:lnTo>
                    <a:pt x="32889" y="228368"/>
                  </a:lnTo>
                  <a:close/>
                </a:path>
                <a:path w="6594135" h="5989207" fill="none">
                  <a:moveTo>
                    <a:pt x="261257" y="5989207"/>
                  </a:moveTo>
                  <a:cubicBezTo>
                    <a:pt x="135133" y="5989207"/>
                    <a:pt x="32889" y="5886963"/>
                    <a:pt x="32889" y="5760839"/>
                  </a:cubicBezTo>
                  <a:lnTo>
                    <a:pt x="0" y="734786"/>
                  </a:lnTo>
                  <a:moveTo>
                    <a:pt x="6365767" y="0"/>
                  </a:moveTo>
                  <a:cubicBezTo>
                    <a:pt x="6491891" y="0"/>
                    <a:pt x="6594135" y="102244"/>
                    <a:pt x="6594135" y="228368"/>
                  </a:cubicBezTo>
                </a:path>
              </a:pathLst>
            </a:custGeom>
            <a:grpFill/>
            <a:ln w="44450" cap="flat" cmpd="sng" algn="ctr">
              <a:solidFill>
                <a:srgbClr val="2B5F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DE4"/>
                </a:solidFill>
                <a:effectLst/>
                <a:uLnTx/>
                <a:uFillTx/>
                <a:latin typeface="Calibri" panose="020F0502020204030204"/>
                <a:ea typeface="游ゴシック" panose="020B0400000000000000" pitchFamily="50" charset="-128"/>
                <a:cs typeface="+mn-cs"/>
              </a:endParaRPr>
            </a:p>
          </p:txBody>
        </p:sp>
        <p:sp>
          <p:nvSpPr>
            <p:cNvPr id="7" name="大かっこ 38">
              <a:extLst>
                <a:ext uri="{FF2B5EF4-FFF2-40B4-BE49-F238E27FC236}">
                  <a16:creationId xmlns:a16="http://schemas.microsoft.com/office/drawing/2014/main" id="{2E08C018-1F07-4925-3AC7-27DCCF7C1985}"/>
                </a:ext>
              </a:extLst>
            </p:cNvPr>
            <p:cNvSpPr/>
            <p:nvPr/>
          </p:nvSpPr>
          <p:spPr>
            <a:xfrm flipH="1">
              <a:off x="8004595" y="1217312"/>
              <a:ext cx="6560249" cy="4219256"/>
            </a:xfrm>
            <a:custGeom>
              <a:avLst/>
              <a:gdLst>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0 w 6561246"/>
                <a:gd name="connsiteY2" fmla="*/ 228368 h 5989207"/>
                <a:gd name="connsiteX3" fmla="*/ 228368 w 6561246"/>
                <a:gd name="connsiteY3" fmla="*/ 0 h 5989207"/>
                <a:gd name="connsiteX4" fmla="*/ 6332878 w 6561246"/>
                <a:gd name="connsiteY4" fmla="*/ 0 h 5989207"/>
                <a:gd name="connsiteX5" fmla="*/ 6561246 w 6561246"/>
                <a:gd name="connsiteY5" fmla="*/ 228368 h 5989207"/>
                <a:gd name="connsiteX6" fmla="*/ 6561246 w 6561246"/>
                <a:gd name="connsiteY6" fmla="*/ 5760839 h 5989207"/>
                <a:gd name="connsiteX7" fmla="*/ 6332878 w 6561246"/>
                <a:gd name="connsiteY7" fmla="*/ 5989207 h 5989207"/>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228368 w 6561246"/>
                <a:gd name="connsiteY2" fmla="*/ 0 h 5989207"/>
                <a:gd name="connsiteX3" fmla="*/ 6332878 w 6561246"/>
                <a:gd name="connsiteY3" fmla="*/ 0 h 5989207"/>
                <a:gd name="connsiteX4" fmla="*/ 6561246 w 6561246"/>
                <a:gd name="connsiteY4" fmla="*/ 228368 h 5989207"/>
                <a:gd name="connsiteX5" fmla="*/ 6561246 w 6561246"/>
                <a:gd name="connsiteY5" fmla="*/ 5760839 h 5989207"/>
                <a:gd name="connsiteX6" fmla="*/ 6332878 w 6561246"/>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594135 w 6594135"/>
                <a:gd name="connsiteY5" fmla="*/ 5760839 h 5989207"/>
                <a:gd name="connsiteX6" fmla="*/ 6365767 w 6594135"/>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365767 w 6594135"/>
                <a:gd name="connsiteY5"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135" h="5989207" stroke="0" extrusionOk="0">
                  <a:moveTo>
                    <a:pt x="32889" y="228368"/>
                  </a:moveTo>
                  <a:cubicBezTo>
                    <a:pt x="32889" y="102244"/>
                    <a:pt x="135133" y="0"/>
                    <a:pt x="261257" y="0"/>
                  </a:cubicBezTo>
                  <a:lnTo>
                    <a:pt x="6365767" y="0"/>
                  </a:lnTo>
                  <a:cubicBezTo>
                    <a:pt x="6491891" y="0"/>
                    <a:pt x="6594135" y="102244"/>
                    <a:pt x="6594135" y="228368"/>
                  </a:cubicBezTo>
                  <a:lnTo>
                    <a:pt x="6594135" y="5760839"/>
                  </a:lnTo>
                  <a:cubicBezTo>
                    <a:pt x="6594135" y="5886963"/>
                    <a:pt x="6491891" y="5989207"/>
                    <a:pt x="6365767" y="5989207"/>
                  </a:cubicBezTo>
                  <a:lnTo>
                    <a:pt x="261257" y="5989207"/>
                  </a:lnTo>
                  <a:cubicBezTo>
                    <a:pt x="135133" y="5989207"/>
                    <a:pt x="32889" y="5886963"/>
                    <a:pt x="32889" y="5760839"/>
                  </a:cubicBezTo>
                  <a:lnTo>
                    <a:pt x="32889" y="228368"/>
                  </a:lnTo>
                  <a:close/>
                </a:path>
                <a:path w="6594135" h="5989207" fill="none">
                  <a:moveTo>
                    <a:pt x="261257" y="5989207"/>
                  </a:moveTo>
                  <a:cubicBezTo>
                    <a:pt x="135133" y="5989207"/>
                    <a:pt x="32889" y="5886963"/>
                    <a:pt x="32889" y="5760839"/>
                  </a:cubicBezTo>
                  <a:lnTo>
                    <a:pt x="0" y="734786"/>
                  </a:lnTo>
                  <a:moveTo>
                    <a:pt x="6365767" y="0"/>
                  </a:moveTo>
                  <a:cubicBezTo>
                    <a:pt x="6491891" y="0"/>
                    <a:pt x="6594135" y="102244"/>
                    <a:pt x="6594135" y="228368"/>
                  </a:cubicBezTo>
                </a:path>
              </a:pathLst>
            </a:custGeom>
            <a:grpFill/>
            <a:ln w="44450" cap="flat" cmpd="sng" algn="ctr">
              <a:solidFill>
                <a:srgbClr val="2B5F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DE4"/>
                </a:solidFill>
                <a:effectLst/>
                <a:uLnTx/>
                <a:uFillTx/>
                <a:latin typeface="Calibri" panose="020F0502020204030204"/>
                <a:ea typeface="游ゴシック" panose="020B0400000000000000" pitchFamily="50" charset="-128"/>
                <a:cs typeface="+mn-cs"/>
              </a:endParaRPr>
            </a:p>
          </p:txBody>
        </p:sp>
      </p:grpSp>
      <p:sp>
        <p:nvSpPr>
          <p:cNvPr id="8" name="テキスト ボックス 7">
            <a:extLst>
              <a:ext uri="{FF2B5EF4-FFF2-40B4-BE49-F238E27FC236}">
                <a16:creationId xmlns:a16="http://schemas.microsoft.com/office/drawing/2014/main" id="{74105A27-E221-CF00-5180-4B78F6428252}"/>
              </a:ext>
            </a:extLst>
          </p:cNvPr>
          <p:cNvSpPr txBox="1"/>
          <p:nvPr/>
        </p:nvSpPr>
        <p:spPr>
          <a:xfrm>
            <a:off x="4332962" y="7328263"/>
            <a:ext cx="2871375" cy="956672"/>
          </a:xfrm>
          <a:prstGeom prst="rect">
            <a:avLst/>
          </a:prstGeom>
          <a:solidFill>
            <a:srgbClr val="FFFDEC"/>
          </a:solidFill>
        </p:spPr>
        <p:txBody>
          <a:bodyPr wrap="square">
            <a:spAutoFit/>
          </a:bodyPr>
          <a:lstStyle/>
          <a:p>
            <a:pPr>
              <a:lnSpc>
                <a:spcPts val="1400"/>
              </a:lnSpc>
              <a:defRPr/>
            </a:pPr>
            <a:r>
              <a:rPr lang="ja-JP" altLang="en-US" sz="950" dirty="0">
                <a:solidFill>
                  <a:prstClr val="black"/>
                </a:solidFill>
                <a:latin typeface="BIZ UDGothic" panose="020B0400000000000000" pitchFamily="49" charset="-128"/>
                <a:ea typeface="BIZ UDGothic" panose="020B0400000000000000" pitchFamily="49" charset="-128"/>
              </a:rPr>
              <a:t>「この研修が実施できたのは、事務局あっての成果です。皆様の協力のもと、より一層地域で活躍する人材が育つことを願っています。」</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400"/>
              </a:lnSpc>
              <a:defRPr/>
            </a:pPr>
            <a:r>
              <a:rPr lang="ja-JP" altLang="en-US" sz="950" dirty="0">
                <a:solidFill>
                  <a:prstClr val="black"/>
                </a:solidFill>
                <a:latin typeface="BIZ UDGothic" panose="020B0400000000000000" pitchFamily="49" charset="-128"/>
                <a:ea typeface="BIZ UDGothic" panose="020B0400000000000000" pitchFamily="49" charset="-128"/>
              </a:rPr>
              <a:t>　　　　　　　　　　　</a:t>
            </a:r>
            <a:endParaRPr lang="en-US" altLang="ja-JP" sz="950" dirty="0">
              <a:solidFill>
                <a:prstClr val="black"/>
              </a:solidFill>
              <a:latin typeface="BIZ UDGothic" panose="020B0400000000000000" pitchFamily="49" charset="-128"/>
              <a:ea typeface="BIZ UDGothic" panose="020B0400000000000000" pitchFamily="49" charset="-128"/>
            </a:endParaRPr>
          </a:p>
          <a:p>
            <a:pPr>
              <a:defRPr/>
            </a:pPr>
            <a:r>
              <a:rPr lang="ja-JP" altLang="en-US" sz="950" dirty="0">
                <a:solidFill>
                  <a:prstClr val="black"/>
                </a:solidFill>
                <a:latin typeface="BIZ UDGothic" panose="020B0400000000000000" pitchFamily="49" charset="-128"/>
                <a:ea typeface="BIZ UDGothic" panose="020B0400000000000000" pitchFamily="49" charset="-128"/>
              </a:rPr>
              <a:t>　　　　　　　　　　　担当副会長　髙澤　洋子</a:t>
            </a:r>
            <a:endParaRPr lang="en-US" altLang="ja-JP" sz="950" dirty="0">
              <a:solidFill>
                <a:prstClr val="black"/>
              </a:solidFill>
              <a:latin typeface="BIZ UDGothic" panose="020B0400000000000000" pitchFamily="49" charset="-128"/>
              <a:ea typeface="BIZ UDGothic" panose="020B0400000000000000" pitchFamily="49" charset="-128"/>
            </a:endParaRPr>
          </a:p>
        </p:txBody>
      </p:sp>
      <p:pic>
        <p:nvPicPr>
          <p:cNvPr id="9" name="図 8" descr="人, 屋内, 民衆, 天井 が含まれている画像&#10;&#10;AI 生成コンテンツは誤りを含む可能性があります。">
            <a:extLst>
              <a:ext uri="{FF2B5EF4-FFF2-40B4-BE49-F238E27FC236}">
                <a16:creationId xmlns:a16="http://schemas.microsoft.com/office/drawing/2014/main" id="{106D2EB6-1C11-881E-27F7-B35D3D0FA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691" y="7159025"/>
            <a:ext cx="3802161" cy="2851621"/>
          </a:xfrm>
          <a:prstGeom prst="rect">
            <a:avLst/>
          </a:prstGeom>
          <a:ln>
            <a:solidFill>
              <a:sysClr val="window" lastClr="FFFFFF">
                <a:lumMod val="85000"/>
              </a:sysClr>
            </a:solidFill>
          </a:ln>
        </p:spPr>
      </p:pic>
      <p:sp>
        <p:nvSpPr>
          <p:cNvPr id="10" name="正方形/長方形 9">
            <a:extLst>
              <a:ext uri="{FF2B5EF4-FFF2-40B4-BE49-F238E27FC236}">
                <a16:creationId xmlns:a16="http://schemas.microsoft.com/office/drawing/2014/main" id="{4A73A069-9B55-97A6-EE6C-F1E8E49652AE}"/>
              </a:ext>
            </a:extLst>
          </p:cNvPr>
          <p:cNvSpPr/>
          <p:nvPr/>
        </p:nvSpPr>
        <p:spPr>
          <a:xfrm>
            <a:off x="725405" y="620507"/>
            <a:ext cx="5522955" cy="505636"/>
          </a:xfrm>
          <a:prstGeom prst="rect">
            <a:avLst/>
          </a:prstGeom>
          <a:solidFill>
            <a:srgbClr val="2B5F8D"/>
          </a:solidFill>
          <a:ln w="889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a:extLst>
              <a:ext uri="{FF2B5EF4-FFF2-40B4-BE49-F238E27FC236}">
                <a16:creationId xmlns:a16="http://schemas.microsoft.com/office/drawing/2014/main" id="{BE13F150-EFA7-4B7B-B539-63C75851EDD4}"/>
              </a:ext>
            </a:extLst>
          </p:cNvPr>
          <p:cNvSpPr/>
          <p:nvPr/>
        </p:nvSpPr>
        <p:spPr>
          <a:xfrm>
            <a:off x="625280" y="515050"/>
            <a:ext cx="5522955" cy="505636"/>
          </a:xfrm>
          <a:prstGeom prst="rect">
            <a:avLst/>
          </a:prstGeom>
          <a:solidFill>
            <a:sysClr val="window" lastClr="FFFFFF"/>
          </a:solidFill>
          <a:ln w="50800" cap="flat" cmpd="sng" algn="ctr">
            <a:solidFill>
              <a:srgbClr val="2B5F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2" name="グループ化 11">
            <a:extLst>
              <a:ext uri="{FF2B5EF4-FFF2-40B4-BE49-F238E27FC236}">
                <a16:creationId xmlns:a16="http://schemas.microsoft.com/office/drawing/2014/main" id="{11F49B88-4525-96A4-1501-A2C2ADE03F12}"/>
              </a:ext>
            </a:extLst>
          </p:cNvPr>
          <p:cNvGrpSpPr/>
          <p:nvPr/>
        </p:nvGrpSpPr>
        <p:grpSpPr>
          <a:xfrm>
            <a:off x="307103" y="1207727"/>
            <a:ext cx="6972651" cy="4133837"/>
            <a:chOff x="7976623" y="1217309"/>
            <a:chExt cx="6622106" cy="5989207"/>
          </a:xfrm>
          <a:solidFill>
            <a:srgbClr val="FFFDE2"/>
          </a:solidFill>
        </p:grpSpPr>
        <p:sp>
          <p:nvSpPr>
            <p:cNvPr id="13" name="大かっこ 38">
              <a:extLst>
                <a:ext uri="{FF2B5EF4-FFF2-40B4-BE49-F238E27FC236}">
                  <a16:creationId xmlns:a16="http://schemas.microsoft.com/office/drawing/2014/main" id="{7EA7F421-61B8-B415-449B-11E038960EA4}"/>
                </a:ext>
              </a:extLst>
            </p:cNvPr>
            <p:cNvSpPr/>
            <p:nvPr/>
          </p:nvSpPr>
          <p:spPr>
            <a:xfrm>
              <a:off x="7976623" y="1217309"/>
              <a:ext cx="6594135" cy="5989207"/>
            </a:xfrm>
            <a:custGeom>
              <a:avLst/>
              <a:gdLst>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0 w 6561246"/>
                <a:gd name="connsiteY2" fmla="*/ 228368 h 5989207"/>
                <a:gd name="connsiteX3" fmla="*/ 228368 w 6561246"/>
                <a:gd name="connsiteY3" fmla="*/ 0 h 5989207"/>
                <a:gd name="connsiteX4" fmla="*/ 6332878 w 6561246"/>
                <a:gd name="connsiteY4" fmla="*/ 0 h 5989207"/>
                <a:gd name="connsiteX5" fmla="*/ 6561246 w 6561246"/>
                <a:gd name="connsiteY5" fmla="*/ 228368 h 5989207"/>
                <a:gd name="connsiteX6" fmla="*/ 6561246 w 6561246"/>
                <a:gd name="connsiteY6" fmla="*/ 5760839 h 5989207"/>
                <a:gd name="connsiteX7" fmla="*/ 6332878 w 6561246"/>
                <a:gd name="connsiteY7" fmla="*/ 5989207 h 5989207"/>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228368 w 6561246"/>
                <a:gd name="connsiteY2" fmla="*/ 0 h 5989207"/>
                <a:gd name="connsiteX3" fmla="*/ 6332878 w 6561246"/>
                <a:gd name="connsiteY3" fmla="*/ 0 h 5989207"/>
                <a:gd name="connsiteX4" fmla="*/ 6561246 w 6561246"/>
                <a:gd name="connsiteY4" fmla="*/ 228368 h 5989207"/>
                <a:gd name="connsiteX5" fmla="*/ 6561246 w 6561246"/>
                <a:gd name="connsiteY5" fmla="*/ 5760839 h 5989207"/>
                <a:gd name="connsiteX6" fmla="*/ 6332878 w 6561246"/>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594135 w 6594135"/>
                <a:gd name="connsiteY5" fmla="*/ 5760839 h 5989207"/>
                <a:gd name="connsiteX6" fmla="*/ 6365767 w 6594135"/>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365767 w 6594135"/>
                <a:gd name="connsiteY5"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135" h="5989207" stroke="0" extrusionOk="0">
                  <a:moveTo>
                    <a:pt x="32889" y="228368"/>
                  </a:moveTo>
                  <a:cubicBezTo>
                    <a:pt x="32889" y="102244"/>
                    <a:pt x="135133" y="0"/>
                    <a:pt x="261257" y="0"/>
                  </a:cubicBezTo>
                  <a:lnTo>
                    <a:pt x="6365767" y="0"/>
                  </a:lnTo>
                  <a:cubicBezTo>
                    <a:pt x="6491891" y="0"/>
                    <a:pt x="6594135" y="102244"/>
                    <a:pt x="6594135" y="228368"/>
                  </a:cubicBezTo>
                  <a:lnTo>
                    <a:pt x="6594135" y="5760839"/>
                  </a:lnTo>
                  <a:cubicBezTo>
                    <a:pt x="6594135" y="5886963"/>
                    <a:pt x="6491891" y="5989207"/>
                    <a:pt x="6365767" y="5989207"/>
                  </a:cubicBezTo>
                  <a:lnTo>
                    <a:pt x="261257" y="5989207"/>
                  </a:lnTo>
                  <a:cubicBezTo>
                    <a:pt x="135133" y="5989207"/>
                    <a:pt x="32889" y="5886963"/>
                    <a:pt x="32889" y="5760839"/>
                  </a:cubicBezTo>
                  <a:lnTo>
                    <a:pt x="32889" y="228368"/>
                  </a:lnTo>
                  <a:close/>
                </a:path>
                <a:path w="6594135" h="5989207" fill="none">
                  <a:moveTo>
                    <a:pt x="261257" y="5989207"/>
                  </a:moveTo>
                  <a:cubicBezTo>
                    <a:pt x="135133" y="5989207"/>
                    <a:pt x="32889" y="5886963"/>
                    <a:pt x="32889" y="5760839"/>
                  </a:cubicBezTo>
                  <a:lnTo>
                    <a:pt x="0" y="734786"/>
                  </a:lnTo>
                  <a:moveTo>
                    <a:pt x="6365767" y="0"/>
                  </a:moveTo>
                  <a:cubicBezTo>
                    <a:pt x="6491891" y="0"/>
                    <a:pt x="6594135" y="102244"/>
                    <a:pt x="6594135" y="228368"/>
                  </a:cubicBezTo>
                </a:path>
              </a:pathLst>
            </a:custGeom>
            <a:grpFill/>
            <a:ln w="44450" cap="flat" cmpd="sng" algn="ctr">
              <a:solidFill>
                <a:srgbClr val="2B5F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rgbClr val="FFFCE5"/>
                </a:solidFill>
                <a:effectLst/>
                <a:uLnTx/>
                <a:uFillTx/>
                <a:latin typeface="Calibri" panose="020F0502020204030204"/>
                <a:ea typeface="游ゴシック" panose="020B0400000000000000" pitchFamily="50" charset="-128"/>
                <a:cs typeface="+mn-cs"/>
              </a:endParaRPr>
            </a:p>
          </p:txBody>
        </p:sp>
        <p:sp>
          <p:nvSpPr>
            <p:cNvPr id="14" name="大かっこ 38">
              <a:extLst>
                <a:ext uri="{FF2B5EF4-FFF2-40B4-BE49-F238E27FC236}">
                  <a16:creationId xmlns:a16="http://schemas.microsoft.com/office/drawing/2014/main" id="{F959BFDE-9C46-BE14-A637-9E126CC65074}"/>
                </a:ext>
              </a:extLst>
            </p:cNvPr>
            <p:cNvSpPr/>
            <p:nvPr/>
          </p:nvSpPr>
          <p:spPr>
            <a:xfrm flipH="1">
              <a:off x="8004594" y="1217309"/>
              <a:ext cx="6594135" cy="5989207"/>
            </a:xfrm>
            <a:custGeom>
              <a:avLst/>
              <a:gdLst>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0 w 6561246"/>
                <a:gd name="connsiteY2" fmla="*/ 228368 h 5989207"/>
                <a:gd name="connsiteX3" fmla="*/ 228368 w 6561246"/>
                <a:gd name="connsiteY3" fmla="*/ 0 h 5989207"/>
                <a:gd name="connsiteX4" fmla="*/ 6332878 w 6561246"/>
                <a:gd name="connsiteY4" fmla="*/ 0 h 5989207"/>
                <a:gd name="connsiteX5" fmla="*/ 6561246 w 6561246"/>
                <a:gd name="connsiteY5" fmla="*/ 228368 h 5989207"/>
                <a:gd name="connsiteX6" fmla="*/ 6561246 w 6561246"/>
                <a:gd name="connsiteY6" fmla="*/ 5760839 h 5989207"/>
                <a:gd name="connsiteX7" fmla="*/ 6332878 w 6561246"/>
                <a:gd name="connsiteY7" fmla="*/ 5989207 h 5989207"/>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228368 w 6561246"/>
                <a:gd name="connsiteY2" fmla="*/ 0 h 5989207"/>
                <a:gd name="connsiteX3" fmla="*/ 6332878 w 6561246"/>
                <a:gd name="connsiteY3" fmla="*/ 0 h 5989207"/>
                <a:gd name="connsiteX4" fmla="*/ 6561246 w 6561246"/>
                <a:gd name="connsiteY4" fmla="*/ 228368 h 5989207"/>
                <a:gd name="connsiteX5" fmla="*/ 6561246 w 6561246"/>
                <a:gd name="connsiteY5" fmla="*/ 5760839 h 5989207"/>
                <a:gd name="connsiteX6" fmla="*/ 6332878 w 6561246"/>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594135 w 6594135"/>
                <a:gd name="connsiteY5" fmla="*/ 5760839 h 5989207"/>
                <a:gd name="connsiteX6" fmla="*/ 6365767 w 6594135"/>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365767 w 6594135"/>
                <a:gd name="connsiteY5"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135" h="5989207" stroke="0" extrusionOk="0">
                  <a:moveTo>
                    <a:pt x="32889" y="228368"/>
                  </a:moveTo>
                  <a:cubicBezTo>
                    <a:pt x="32889" y="102244"/>
                    <a:pt x="135133" y="0"/>
                    <a:pt x="261257" y="0"/>
                  </a:cubicBezTo>
                  <a:lnTo>
                    <a:pt x="6365767" y="0"/>
                  </a:lnTo>
                  <a:cubicBezTo>
                    <a:pt x="6491891" y="0"/>
                    <a:pt x="6594135" y="102244"/>
                    <a:pt x="6594135" y="228368"/>
                  </a:cubicBezTo>
                  <a:lnTo>
                    <a:pt x="6594135" y="5760839"/>
                  </a:lnTo>
                  <a:cubicBezTo>
                    <a:pt x="6594135" y="5886963"/>
                    <a:pt x="6491891" y="5989207"/>
                    <a:pt x="6365767" y="5989207"/>
                  </a:cubicBezTo>
                  <a:lnTo>
                    <a:pt x="261257" y="5989207"/>
                  </a:lnTo>
                  <a:cubicBezTo>
                    <a:pt x="135133" y="5989207"/>
                    <a:pt x="32889" y="5886963"/>
                    <a:pt x="32889" y="5760839"/>
                  </a:cubicBezTo>
                  <a:lnTo>
                    <a:pt x="32889" y="228368"/>
                  </a:lnTo>
                  <a:close/>
                </a:path>
                <a:path w="6594135" h="5989207" fill="none">
                  <a:moveTo>
                    <a:pt x="261257" y="5989207"/>
                  </a:moveTo>
                  <a:cubicBezTo>
                    <a:pt x="135133" y="5989207"/>
                    <a:pt x="32889" y="5886963"/>
                    <a:pt x="32889" y="5760839"/>
                  </a:cubicBezTo>
                  <a:lnTo>
                    <a:pt x="0" y="734786"/>
                  </a:lnTo>
                  <a:moveTo>
                    <a:pt x="6365767" y="0"/>
                  </a:moveTo>
                  <a:cubicBezTo>
                    <a:pt x="6491891" y="0"/>
                    <a:pt x="6594135" y="102244"/>
                    <a:pt x="6594135" y="228368"/>
                  </a:cubicBezTo>
                </a:path>
              </a:pathLst>
            </a:custGeom>
            <a:grpFill/>
            <a:ln w="44450" cap="flat" cmpd="sng" algn="ctr">
              <a:solidFill>
                <a:srgbClr val="2B5F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CE5"/>
                </a:solidFill>
                <a:effectLst/>
                <a:uLnTx/>
                <a:uFillTx/>
                <a:latin typeface="Calibri" panose="020F0502020204030204"/>
                <a:ea typeface="游ゴシック" panose="020B0400000000000000" pitchFamily="50" charset="-128"/>
                <a:cs typeface="+mn-cs"/>
              </a:endParaRPr>
            </a:p>
          </p:txBody>
        </p:sp>
      </p:grpSp>
      <p:sp>
        <p:nvSpPr>
          <p:cNvPr id="15" name="テキスト ボックス 14">
            <a:extLst>
              <a:ext uri="{FF2B5EF4-FFF2-40B4-BE49-F238E27FC236}">
                <a16:creationId xmlns:a16="http://schemas.microsoft.com/office/drawing/2014/main" id="{7254D1E0-5DE1-DCCA-D1B1-F3776C35D3D4}"/>
              </a:ext>
            </a:extLst>
          </p:cNvPr>
          <p:cNvSpPr txBox="1"/>
          <p:nvPr/>
        </p:nvSpPr>
        <p:spPr>
          <a:xfrm>
            <a:off x="578813" y="1357743"/>
            <a:ext cx="6398966" cy="4201150"/>
          </a:xfrm>
          <a:prstGeom prst="rect">
            <a:avLst/>
          </a:prstGeom>
          <a:solidFill>
            <a:srgbClr val="FFFDE9"/>
          </a:solidFill>
        </p:spPr>
        <p:txBody>
          <a:bodyPr wrap="square">
            <a:spAutoFit/>
          </a:bodyPr>
          <a:lstStyle/>
          <a:p>
            <a:r>
              <a:rPr lang="ja-JP" altLang="en-US" sz="1600" dirty="0">
                <a:solidFill>
                  <a:prstClr val="black"/>
                </a:solidFill>
                <a:latin typeface="BIZ UDGothic" panose="020B0400000000000000" pitchFamily="49" charset="-128"/>
                <a:ea typeface="BIZ UDGothic" panose="020B0400000000000000" pitchFamily="49" charset="-128"/>
              </a:rPr>
              <a:t>　</a:t>
            </a:r>
            <a:r>
              <a:rPr lang="ja-JP" altLang="en-US" sz="950" dirty="0">
                <a:solidFill>
                  <a:prstClr val="black"/>
                </a:solidFill>
                <a:latin typeface="BIZ UDGothic" panose="020B0400000000000000" pitchFamily="49" charset="-128"/>
                <a:ea typeface="BIZ UDGothic" panose="020B0400000000000000" pitchFamily="49" charset="-128"/>
              </a:rPr>
              <a:t>大阪府は、「いのち輝く人生のため</a:t>
            </a:r>
            <a:r>
              <a:rPr lang="en-US" altLang="ja-JP" sz="950" dirty="0">
                <a:solidFill>
                  <a:prstClr val="black"/>
                </a:solidFill>
                <a:latin typeface="BIZ UDGothic" panose="020B0400000000000000" pitchFamily="49" charset="-128"/>
                <a:ea typeface="BIZ UDGothic" panose="020B0400000000000000" pitchFamily="49" charset="-128"/>
              </a:rPr>
              <a:t>『</a:t>
            </a:r>
            <a:r>
              <a:rPr lang="ja-JP" altLang="en-US" sz="950" dirty="0">
                <a:solidFill>
                  <a:prstClr val="black"/>
                </a:solidFill>
                <a:latin typeface="BIZ UDGothic" panose="020B0400000000000000" pitchFamily="49" charset="-128"/>
                <a:ea typeface="BIZ UDGothic" panose="020B0400000000000000" pitchFamily="49" charset="-128"/>
              </a:rPr>
              <a:t>人生会議</a:t>
            </a:r>
            <a:r>
              <a:rPr lang="en-US" altLang="ja-JP" sz="950" dirty="0">
                <a:solidFill>
                  <a:prstClr val="black"/>
                </a:solidFill>
                <a:latin typeface="BIZ UDGothic" panose="020B0400000000000000" pitchFamily="49" charset="-128"/>
                <a:ea typeface="BIZ UDGothic" panose="020B0400000000000000" pitchFamily="49" charset="-128"/>
              </a:rPr>
              <a:t>』</a:t>
            </a:r>
            <a:r>
              <a:rPr lang="ja-JP" altLang="en-US" sz="950" dirty="0">
                <a:solidFill>
                  <a:prstClr val="black"/>
                </a:solidFill>
                <a:latin typeface="BIZ UDGothic" panose="020B0400000000000000" pitchFamily="49" charset="-128"/>
                <a:ea typeface="BIZ UDGothic" panose="020B0400000000000000" pitchFamily="49" charset="-128"/>
              </a:rPr>
              <a:t>を推進する条例」を</a:t>
            </a:r>
            <a:r>
              <a:rPr lang="en-US" altLang="ja-JP" sz="950" dirty="0">
                <a:solidFill>
                  <a:prstClr val="black"/>
                </a:solidFill>
                <a:latin typeface="BIZ UDGothic" panose="020B0400000000000000" pitchFamily="49" charset="-128"/>
                <a:ea typeface="BIZ UDGothic" panose="020B0400000000000000" pitchFamily="49" charset="-128"/>
              </a:rPr>
              <a:t>2023</a:t>
            </a:r>
            <a:r>
              <a:rPr lang="ja-JP" altLang="en-US" sz="950" dirty="0">
                <a:solidFill>
                  <a:prstClr val="black"/>
                </a:solidFill>
                <a:latin typeface="BIZ UDGothic" panose="020B0400000000000000" pitchFamily="49" charset="-128"/>
                <a:ea typeface="BIZ UDGothic" panose="020B0400000000000000" pitchFamily="49" charset="-128"/>
              </a:rPr>
              <a:t>年（令和</a:t>
            </a:r>
            <a:r>
              <a:rPr lang="en-US" altLang="ja-JP" sz="950" dirty="0">
                <a:solidFill>
                  <a:prstClr val="black"/>
                </a:solidFill>
                <a:latin typeface="BIZ UDGothic" panose="020B0400000000000000" pitchFamily="49" charset="-128"/>
                <a:ea typeface="BIZ UDGothic" panose="020B0400000000000000" pitchFamily="49" charset="-128"/>
              </a:rPr>
              <a:t>5</a:t>
            </a:r>
            <a:r>
              <a:rPr lang="ja-JP" altLang="en-US" sz="950" dirty="0">
                <a:solidFill>
                  <a:prstClr val="black"/>
                </a:solidFill>
                <a:latin typeface="BIZ UDGothic" panose="020B0400000000000000" pitchFamily="49" charset="-128"/>
                <a:ea typeface="BIZ UDGothic" panose="020B0400000000000000" pitchFamily="49" charset="-128"/>
              </a:rPr>
              <a:t>年）</a:t>
            </a:r>
            <a:r>
              <a:rPr lang="en-US" altLang="ja-JP" sz="950" dirty="0">
                <a:solidFill>
                  <a:prstClr val="black"/>
                </a:solidFill>
                <a:latin typeface="BIZ UDGothic" panose="020B0400000000000000" pitchFamily="49" charset="-128"/>
                <a:ea typeface="BIZ UDGothic" panose="020B0400000000000000" pitchFamily="49" charset="-128"/>
              </a:rPr>
              <a:t>4</a:t>
            </a:r>
            <a:r>
              <a:rPr lang="ja-JP" altLang="en-US" sz="950" dirty="0">
                <a:solidFill>
                  <a:prstClr val="black"/>
                </a:solidFill>
                <a:latin typeface="BIZ UDGothic" panose="020B0400000000000000" pitchFamily="49" charset="-128"/>
                <a:ea typeface="BIZ UDGothic" panose="020B0400000000000000" pitchFamily="49" charset="-128"/>
              </a:rPr>
              <a:t>月</a:t>
            </a:r>
            <a:r>
              <a:rPr lang="en-US" altLang="ja-JP" sz="950" dirty="0">
                <a:solidFill>
                  <a:prstClr val="black"/>
                </a:solidFill>
                <a:latin typeface="BIZ UDGothic" panose="020B0400000000000000" pitchFamily="49" charset="-128"/>
                <a:ea typeface="BIZ UDGothic" panose="020B0400000000000000" pitchFamily="49" charset="-128"/>
              </a:rPr>
              <a:t>1</a:t>
            </a:r>
            <a:r>
              <a:rPr lang="ja-JP" altLang="en-US" sz="950" dirty="0">
                <a:solidFill>
                  <a:prstClr val="black"/>
                </a:solidFill>
                <a:latin typeface="BIZ UDGothic" panose="020B0400000000000000" pitchFamily="49" charset="-128"/>
                <a:ea typeface="BIZ UDGothic" panose="020B0400000000000000" pitchFamily="49" charset="-128"/>
              </a:rPr>
              <a:t>日に施行しました。</a:t>
            </a:r>
            <a:endParaRPr lang="en-US" altLang="ja-JP" sz="950" dirty="0">
              <a:solidFill>
                <a:prstClr val="black"/>
              </a:solidFill>
              <a:latin typeface="BIZ UDGothic" panose="020B0400000000000000" pitchFamily="49" charset="-128"/>
              <a:ea typeface="BIZ UDGothic" panose="020B0400000000000000" pitchFamily="49" charset="-128"/>
            </a:endParaRPr>
          </a:p>
          <a:p>
            <a:endParaRPr lang="ja-JP" altLang="en-US" sz="95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　当協会教育ステーションでは、大阪府と協働し、人生会議に関する普及啓発を担う人材の育成を進めてきました。</a:t>
            </a:r>
            <a:r>
              <a:rPr lang="en-US" altLang="ja-JP" sz="950" dirty="0">
                <a:solidFill>
                  <a:prstClr val="black"/>
                </a:solidFill>
                <a:latin typeface="BIZ UDGothic" panose="020B0400000000000000" pitchFamily="49" charset="-128"/>
                <a:ea typeface="BIZ UDGothic" panose="020B0400000000000000" pitchFamily="49" charset="-128"/>
              </a:rPr>
              <a:t>2023</a:t>
            </a:r>
            <a:r>
              <a:rPr lang="ja-JP" altLang="en-US" sz="950" dirty="0">
                <a:solidFill>
                  <a:prstClr val="black"/>
                </a:solidFill>
                <a:latin typeface="BIZ UDGothic" panose="020B0400000000000000" pitchFamily="49" charset="-128"/>
                <a:ea typeface="BIZ UDGothic" panose="020B0400000000000000" pitchFamily="49" charset="-128"/>
              </a:rPr>
              <a:t>年度から</a:t>
            </a:r>
            <a:r>
              <a:rPr lang="en-US" altLang="ja-JP" sz="950" dirty="0">
                <a:solidFill>
                  <a:prstClr val="black"/>
                </a:solidFill>
                <a:latin typeface="BIZ UDGothic" panose="020B0400000000000000" pitchFamily="49" charset="-128"/>
                <a:ea typeface="BIZ UDGothic" panose="020B0400000000000000" pitchFamily="49" charset="-128"/>
              </a:rPr>
              <a:t>2025</a:t>
            </a:r>
            <a:r>
              <a:rPr lang="ja-JP" altLang="en-US" sz="950" dirty="0">
                <a:solidFill>
                  <a:prstClr val="black"/>
                </a:solidFill>
                <a:latin typeface="BIZ UDGothic" panose="020B0400000000000000" pitchFamily="49" charset="-128"/>
                <a:ea typeface="BIZ UDGothic" panose="020B0400000000000000" pitchFamily="49" charset="-128"/>
              </a:rPr>
              <a:t>年度の</a:t>
            </a:r>
            <a:r>
              <a:rPr lang="en-US" altLang="ja-JP" sz="950" dirty="0">
                <a:solidFill>
                  <a:prstClr val="black"/>
                </a:solidFill>
                <a:latin typeface="BIZ UDGothic" panose="020B0400000000000000" pitchFamily="49" charset="-128"/>
                <a:ea typeface="BIZ UDGothic" panose="020B0400000000000000" pitchFamily="49" charset="-128"/>
              </a:rPr>
              <a:t>3</a:t>
            </a:r>
            <a:r>
              <a:rPr lang="ja-JP" altLang="en-US" sz="950" dirty="0">
                <a:solidFill>
                  <a:prstClr val="black"/>
                </a:solidFill>
                <a:latin typeface="BIZ UDGothic" panose="020B0400000000000000" pitchFamily="49" charset="-128"/>
                <a:ea typeface="BIZ UDGothic" panose="020B0400000000000000" pitchFamily="49" charset="-128"/>
              </a:rPr>
              <a:t>年間で、受講者総数のべ</a:t>
            </a:r>
            <a:r>
              <a:rPr lang="en-US" altLang="ja-JP" sz="950" dirty="0">
                <a:solidFill>
                  <a:prstClr val="black"/>
                </a:solidFill>
                <a:latin typeface="BIZ UDGothic" panose="020B0400000000000000" pitchFamily="49" charset="-128"/>
                <a:ea typeface="BIZ UDGothic" panose="020B0400000000000000" pitchFamily="49" charset="-128"/>
              </a:rPr>
              <a:t>3,300</a:t>
            </a:r>
            <a:r>
              <a:rPr lang="ja-JP" altLang="en-US" sz="950" dirty="0">
                <a:solidFill>
                  <a:prstClr val="black"/>
                </a:solidFill>
                <a:latin typeface="BIZ UDGothic" panose="020B0400000000000000" pitchFamily="49" charset="-128"/>
                <a:ea typeface="BIZ UDGothic" panose="020B0400000000000000" pitchFamily="49" charset="-128"/>
              </a:rPr>
              <a:t>名を目標に、基礎知識の習得と実践方法を学ぶ研修を実施しました。初年度は看護職を対象に</a:t>
            </a:r>
            <a:r>
              <a:rPr lang="en-US" altLang="ja-JP" sz="950" dirty="0">
                <a:solidFill>
                  <a:prstClr val="black"/>
                </a:solidFill>
                <a:latin typeface="BIZ UDGothic" panose="020B0400000000000000" pitchFamily="49" charset="-128"/>
                <a:ea typeface="BIZ UDGothic" panose="020B0400000000000000" pitchFamily="49" charset="-128"/>
              </a:rPr>
              <a:t>1,019</a:t>
            </a:r>
            <a:r>
              <a:rPr lang="ja-JP" altLang="en-US" sz="950" dirty="0">
                <a:solidFill>
                  <a:prstClr val="black"/>
                </a:solidFill>
                <a:latin typeface="BIZ UDGothic" panose="020B0400000000000000" pitchFamily="49" charset="-128"/>
                <a:ea typeface="BIZ UDGothic" panose="020B0400000000000000" pitchFamily="49" charset="-128"/>
              </a:rPr>
              <a:t>名、</a:t>
            </a:r>
            <a:r>
              <a:rPr lang="en-US" altLang="ja-JP" sz="950" dirty="0">
                <a:solidFill>
                  <a:prstClr val="black"/>
                </a:solidFill>
                <a:latin typeface="BIZ UDGothic" panose="020B0400000000000000" pitchFamily="49" charset="-128"/>
                <a:ea typeface="BIZ UDGothic" panose="020B0400000000000000" pitchFamily="49" charset="-128"/>
              </a:rPr>
              <a:t>2</a:t>
            </a:r>
            <a:r>
              <a:rPr lang="ja-JP" altLang="en-US" sz="950" dirty="0">
                <a:solidFill>
                  <a:prstClr val="black"/>
                </a:solidFill>
                <a:latin typeface="BIZ UDGothic" panose="020B0400000000000000" pitchFamily="49" charset="-128"/>
                <a:ea typeface="BIZ UDGothic" panose="020B0400000000000000" pitchFamily="49" charset="-128"/>
              </a:rPr>
              <a:t>年目からは医療・介護・福祉専門職に拡大し</a:t>
            </a:r>
            <a:r>
              <a:rPr lang="en-US" altLang="ja-JP" sz="950" dirty="0">
                <a:solidFill>
                  <a:prstClr val="black"/>
                </a:solidFill>
                <a:latin typeface="BIZ UDGothic" panose="020B0400000000000000" pitchFamily="49" charset="-128"/>
                <a:ea typeface="BIZ UDGothic" panose="020B0400000000000000" pitchFamily="49" charset="-128"/>
              </a:rPr>
              <a:t>1,162</a:t>
            </a:r>
            <a:r>
              <a:rPr lang="ja-JP" altLang="en-US" sz="950" dirty="0">
                <a:solidFill>
                  <a:prstClr val="black"/>
                </a:solidFill>
                <a:latin typeface="BIZ UDGothic" panose="020B0400000000000000" pitchFamily="49" charset="-128"/>
                <a:ea typeface="BIZ UDGothic" panose="020B0400000000000000" pitchFamily="49" charset="-128"/>
              </a:rPr>
              <a:t>名が、それぞれ受講されました。</a:t>
            </a:r>
            <a:r>
              <a:rPr lang="en-US" altLang="ja-JP" sz="950" dirty="0">
                <a:solidFill>
                  <a:prstClr val="black"/>
                </a:solidFill>
                <a:latin typeface="BIZ UDGothic" panose="020B0400000000000000" pitchFamily="49" charset="-128"/>
                <a:ea typeface="BIZ UDGothic" panose="020B0400000000000000" pitchFamily="49" charset="-128"/>
              </a:rPr>
              <a:t>3</a:t>
            </a:r>
            <a:r>
              <a:rPr lang="ja-JP" altLang="en-US" sz="950" dirty="0">
                <a:solidFill>
                  <a:prstClr val="black"/>
                </a:solidFill>
                <a:latin typeface="BIZ UDGothic" panose="020B0400000000000000" pitchFamily="49" charset="-128"/>
                <a:ea typeface="BIZ UDGothic" panose="020B0400000000000000" pitchFamily="49" charset="-128"/>
              </a:rPr>
              <a:t>年目となる今年度は、</a:t>
            </a:r>
            <a:r>
              <a:rPr lang="en-US" altLang="ja-JP" sz="950" dirty="0">
                <a:solidFill>
                  <a:prstClr val="black"/>
                </a:solidFill>
                <a:latin typeface="BIZ UDGothic" panose="020B0400000000000000" pitchFamily="49" charset="-128"/>
                <a:ea typeface="BIZ UDGothic" panose="020B0400000000000000" pitchFamily="49" charset="-128"/>
              </a:rPr>
              <a:t>4</a:t>
            </a:r>
            <a:r>
              <a:rPr lang="ja-JP" altLang="en-US" sz="950" dirty="0">
                <a:solidFill>
                  <a:prstClr val="black"/>
                </a:solidFill>
                <a:latin typeface="BIZ UDGothic" panose="020B0400000000000000" pitchFamily="49" charset="-128"/>
                <a:ea typeface="BIZ UDGothic" panose="020B0400000000000000" pitchFamily="49" charset="-128"/>
              </a:rPr>
              <a:t>月から</a:t>
            </a:r>
            <a:r>
              <a:rPr lang="en-US" altLang="ja-JP" sz="950" dirty="0">
                <a:solidFill>
                  <a:prstClr val="black"/>
                </a:solidFill>
                <a:latin typeface="BIZ UDGothic" panose="020B0400000000000000" pitchFamily="49" charset="-128"/>
                <a:ea typeface="BIZ UDGothic" panose="020B0400000000000000" pitchFamily="49" charset="-128"/>
              </a:rPr>
              <a:t>12</a:t>
            </a:r>
            <a:r>
              <a:rPr lang="ja-JP" altLang="en-US" sz="950" dirty="0">
                <a:solidFill>
                  <a:prstClr val="black"/>
                </a:solidFill>
                <a:latin typeface="BIZ UDGothic" panose="020B0400000000000000" pitchFamily="49" charset="-128"/>
                <a:ea typeface="BIZ UDGothic" panose="020B0400000000000000" pitchFamily="49" charset="-128"/>
              </a:rPr>
              <a:t>月にかけて計</a:t>
            </a:r>
            <a:r>
              <a:rPr lang="en-US" altLang="ja-JP" sz="950" dirty="0">
                <a:solidFill>
                  <a:prstClr val="black"/>
                </a:solidFill>
                <a:latin typeface="BIZ UDGothic" panose="020B0400000000000000" pitchFamily="49" charset="-128"/>
                <a:ea typeface="BIZ UDGothic" panose="020B0400000000000000" pitchFamily="49" charset="-128"/>
              </a:rPr>
              <a:t>23</a:t>
            </a:r>
            <a:r>
              <a:rPr lang="ja-JP" altLang="en-US" sz="950" dirty="0">
                <a:solidFill>
                  <a:prstClr val="black"/>
                </a:solidFill>
                <a:latin typeface="BIZ UDGothic" panose="020B0400000000000000" pitchFamily="49" charset="-128"/>
                <a:ea typeface="BIZ UDGothic" panose="020B0400000000000000" pitchFamily="49" charset="-128"/>
              </a:rPr>
              <a:t>回実施し、現在</a:t>
            </a:r>
            <a:r>
              <a:rPr lang="en-US" altLang="ja-JP" sz="950" dirty="0">
                <a:solidFill>
                  <a:prstClr val="black"/>
                </a:solidFill>
                <a:latin typeface="BIZ UDGothic" panose="020B0400000000000000" pitchFamily="49" charset="-128"/>
                <a:ea typeface="BIZ UDGothic" panose="020B0400000000000000" pitchFamily="49" charset="-128"/>
              </a:rPr>
              <a:t>1,223</a:t>
            </a:r>
            <a:r>
              <a:rPr lang="ja-JP" altLang="en-US" sz="950" dirty="0">
                <a:solidFill>
                  <a:prstClr val="black"/>
                </a:solidFill>
                <a:latin typeface="BIZ UDGothic" panose="020B0400000000000000" pitchFamily="49" charset="-128"/>
                <a:ea typeface="BIZ UDGothic" panose="020B0400000000000000" pitchFamily="49" charset="-128"/>
              </a:rPr>
              <a:t>名が参加されています。</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　　　　　　　　　　　　　　　　　　　　　　　　　　　　　　　　　　　　　　　　　　　　</a:t>
            </a:r>
            <a:r>
              <a:rPr lang="en-US" altLang="ja-JP" sz="950" dirty="0">
                <a:solidFill>
                  <a:prstClr val="black"/>
                </a:solidFill>
                <a:latin typeface="BIZ UDGothic" panose="020B0400000000000000" pitchFamily="49" charset="-128"/>
                <a:ea typeface="BIZ UDGothic" panose="020B0400000000000000" pitchFamily="49" charset="-128"/>
              </a:rPr>
              <a:t>【11</a:t>
            </a:r>
            <a:r>
              <a:rPr lang="ja-JP" altLang="en-US" sz="950" dirty="0">
                <a:solidFill>
                  <a:prstClr val="black"/>
                </a:solidFill>
                <a:latin typeface="BIZ UDGothic" panose="020B0400000000000000" pitchFamily="49" charset="-128"/>
                <a:ea typeface="BIZ UDGothic" panose="020B0400000000000000" pitchFamily="49" charset="-128"/>
              </a:rPr>
              <a:t>月末時点</a:t>
            </a:r>
            <a:r>
              <a:rPr lang="en-US" altLang="ja-JP" sz="950" dirty="0">
                <a:solidFill>
                  <a:prstClr val="black"/>
                </a:solidFill>
                <a:latin typeface="BIZ UDGothic" panose="020B0400000000000000" pitchFamily="49" charset="-128"/>
                <a:ea typeface="BIZ UDGothic" panose="020B0400000000000000" pitchFamily="49" charset="-128"/>
              </a:rPr>
              <a:t>】</a:t>
            </a:r>
          </a:p>
          <a:p>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　</a:t>
            </a:r>
            <a:r>
              <a:rPr lang="ja-JP" altLang="ja-JP" sz="950" dirty="0">
                <a:solidFill>
                  <a:prstClr val="black"/>
                </a:solidFill>
                <a:latin typeface="BIZ UDゴシック" panose="020B0400000000000000" pitchFamily="49" charset="-128"/>
                <a:ea typeface="BIZ UDゴシック" panose="020B0400000000000000" pitchFamily="49" charset="-128"/>
              </a:rPr>
              <a:t>府内</a:t>
            </a:r>
            <a:r>
              <a:rPr lang="en-US" altLang="ja-JP" sz="950" dirty="0">
                <a:solidFill>
                  <a:prstClr val="black"/>
                </a:solidFill>
                <a:latin typeface="BIZ UDゴシック" panose="020B0400000000000000" pitchFamily="49" charset="-128"/>
                <a:ea typeface="BIZ UDゴシック" panose="020B0400000000000000" pitchFamily="49" charset="-128"/>
              </a:rPr>
              <a:t>11</a:t>
            </a:r>
            <a:r>
              <a:rPr lang="ja-JP" altLang="ja-JP" sz="950" dirty="0">
                <a:solidFill>
                  <a:prstClr val="black"/>
                </a:solidFill>
                <a:latin typeface="BIZ UDゴシック" panose="020B0400000000000000" pitchFamily="49" charset="-128"/>
                <a:ea typeface="BIZ UDゴシック" panose="020B0400000000000000" pitchFamily="49" charset="-128"/>
              </a:rPr>
              <a:t>ブロックの各教育ステーションが研修を開催するにあたり、研修の質が均一になるよう、まずは教育ステーションはじめ中心となって運営するメンバーを対象に、毎年度</a:t>
            </a:r>
            <a:r>
              <a:rPr lang="en-US" altLang="ja-JP" sz="950" dirty="0">
                <a:solidFill>
                  <a:prstClr val="black"/>
                </a:solidFill>
                <a:latin typeface="BIZ UDゴシック" panose="020B0400000000000000" pitchFamily="49" charset="-128"/>
                <a:ea typeface="BIZ UDゴシック" panose="020B0400000000000000" pitchFamily="49" charset="-128"/>
              </a:rPr>
              <a:t>4</a:t>
            </a:r>
            <a:r>
              <a:rPr lang="ja-JP" altLang="ja-JP" sz="950" dirty="0">
                <a:solidFill>
                  <a:prstClr val="black"/>
                </a:solidFill>
                <a:latin typeface="BIZ UDゴシック" panose="020B0400000000000000" pitchFamily="49" charset="-128"/>
                <a:ea typeface="BIZ UDゴシック" panose="020B0400000000000000" pitchFamily="49" charset="-128"/>
              </a:rPr>
              <a:t>月に研修を行いました。</a:t>
            </a:r>
          </a:p>
          <a:p>
            <a:pPr>
              <a:lnSpc>
                <a:spcPts val="1400"/>
              </a:lnSpc>
            </a:pPr>
            <a:r>
              <a:rPr lang="en-US" altLang="ja-JP" sz="950" spc="100" dirty="0">
                <a:solidFill>
                  <a:prstClr val="black"/>
                </a:solidFill>
                <a:latin typeface="BIZ UDゴシック" panose="020B0400000000000000" pitchFamily="49" charset="-128"/>
                <a:ea typeface="BIZ UDゴシック" panose="020B0400000000000000" pitchFamily="49" charset="-128"/>
              </a:rPr>
              <a:t>ACP</a:t>
            </a:r>
            <a:r>
              <a:rPr lang="ja-JP" altLang="ja-JP" sz="950" dirty="0">
                <a:solidFill>
                  <a:prstClr val="black"/>
                </a:solidFill>
                <a:latin typeface="BIZ UDゴシック" panose="020B0400000000000000" pitchFamily="49" charset="-128"/>
                <a:ea typeface="BIZ UDゴシック" panose="020B0400000000000000" pitchFamily="49" charset="-128"/>
              </a:rPr>
              <a:t>の基礎知識を学ぶこと、そして、司会やファシリテーターの役割を理解し、質の向上を図ることを目的に、濱吉</a:t>
            </a:r>
            <a:r>
              <a:rPr lang="ja-JP" altLang="en-US" sz="950" dirty="0">
                <a:solidFill>
                  <a:prstClr val="black"/>
                </a:solidFill>
                <a:latin typeface="BIZ UDゴシック" panose="020B0400000000000000" pitchFamily="49" charset="-128"/>
                <a:ea typeface="BIZ UDゴシック" panose="020B0400000000000000" pitchFamily="49" charset="-128"/>
              </a:rPr>
              <a:t>美穂</a:t>
            </a:r>
            <a:r>
              <a:rPr lang="ja-JP" altLang="ja-JP" sz="950" dirty="0">
                <a:solidFill>
                  <a:prstClr val="black"/>
                </a:solidFill>
                <a:latin typeface="BIZ UDゴシック" panose="020B0400000000000000" pitchFamily="49" charset="-128"/>
                <a:ea typeface="BIZ UDゴシック" panose="020B0400000000000000" pitchFamily="49" charset="-128"/>
              </a:rPr>
              <a:t>先生（佛教大学保健医療技術学部看護学科教授）にご教授いただきました。</a:t>
            </a:r>
          </a:p>
          <a:p>
            <a:pPr>
              <a:lnSpc>
                <a:spcPts val="1400"/>
              </a:lnSpc>
            </a:pPr>
            <a:r>
              <a:rPr lang="ja-JP" altLang="ja-JP" sz="950" dirty="0">
                <a:solidFill>
                  <a:prstClr val="black"/>
                </a:solidFill>
                <a:latin typeface="BIZ UDゴシック" panose="020B0400000000000000" pitchFamily="49" charset="-128"/>
                <a:ea typeface="BIZ UDゴシック" panose="020B0400000000000000" pitchFamily="49" charset="-128"/>
              </a:rPr>
              <a:t>教育ステーションが実施する研修では、まず、濱吉先生</a:t>
            </a:r>
            <a:r>
              <a:rPr lang="ja-JP" altLang="en-US" sz="950" dirty="0">
                <a:solidFill>
                  <a:prstClr val="black"/>
                </a:solidFill>
                <a:latin typeface="BIZ UDGothic" panose="020B0400000000000000" pitchFamily="49" charset="-128"/>
                <a:ea typeface="BIZ UDGothic" panose="020B0400000000000000" pitchFamily="49" charset="-128"/>
              </a:rPr>
              <a:t>の講義を聴講し、</a:t>
            </a:r>
            <a:r>
              <a:rPr lang="en" altLang="ja-JP" sz="950" spc="100" dirty="0">
                <a:solidFill>
                  <a:prstClr val="black"/>
                </a:solidFill>
                <a:latin typeface="BIZ UDGothic" panose="020B0400000000000000" pitchFamily="49" charset="-128"/>
                <a:ea typeface="BIZ UDGothic" panose="020B0400000000000000" pitchFamily="49" charset="-128"/>
              </a:rPr>
              <a:t>ACP</a:t>
            </a:r>
            <a:r>
              <a:rPr lang="ja-JP" altLang="en-US" sz="950" dirty="0">
                <a:solidFill>
                  <a:prstClr val="black"/>
                </a:solidFill>
                <a:latin typeface="BIZ UDGothic" panose="020B0400000000000000" pitchFamily="49" charset="-128"/>
                <a:ea typeface="BIZ UDGothic" panose="020B0400000000000000" pitchFamily="49" charset="-128"/>
              </a:rPr>
              <a:t>の基礎知識や実践のポイントを学び、その後、ロールプレイを行います。</a:t>
            </a:r>
            <a:r>
              <a:rPr lang="en-US" altLang="ja-JP" sz="950" dirty="0">
                <a:solidFill>
                  <a:prstClr val="black"/>
                </a:solidFill>
                <a:latin typeface="BIZ UDGothic" panose="020B0400000000000000" pitchFamily="49" charset="-128"/>
                <a:ea typeface="BIZ UDGothic" panose="020B0400000000000000" pitchFamily="49" charset="-128"/>
              </a:rPr>
              <a:t>4</a:t>
            </a:r>
            <a:r>
              <a:rPr lang="ja-JP" altLang="en-US" sz="950" dirty="0">
                <a:solidFill>
                  <a:prstClr val="black"/>
                </a:solidFill>
                <a:latin typeface="BIZ UDGothic" panose="020B0400000000000000" pitchFamily="49" charset="-128"/>
                <a:ea typeface="BIZ UDGothic" panose="020B0400000000000000" pitchFamily="49" charset="-128"/>
              </a:rPr>
              <a:t>～</a:t>
            </a:r>
            <a:r>
              <a:rPr lang="en-US" altLang="ja-JP" sz="950" dirty="0">
                <a:solidFill>
                  <a:prstClr val="black"/>
                </a:solidFill>
                <a:latin typeface="BIZ UDGothic" panose="020B0400000000000000" pitchFamily="49" charset="-128"/>
                <a:ea typeface="BIZ UDGothic" panose="020B0400000000000000" pitchFamily="49" charset="-128"/>
              </a:rPr>
              <a:t>5</a:t>
            </a:r>
            <a:r>
              <a:rPr lang="ja-JP" altLang="en-US" sz="950" dirty="0">
                <a:solidFill>
                  <a:prstClr val="black"/>
                </a:solidFill>
                <a:latin typeface="BIZ UDGothic" panose="020B0400000000000000" pitchFamily="49" charset="-128"/>
                <a:ea typeface="BIZ UDGothic" panose="020B0400000000000000" pitchFamily="49" charset="-128"/>
              </a:rPr>
              <a:t>名のグループで、患者役、家族役、医療介護従事者役、観察者役に分かれて２回実施し、最後に気づいた事、今後の</a:t>
            </a:r>
            <a:r>
              <a:rPr lang="en" altLang="ja-JP" sz="950" spc="100" dirty="0">
                <a:solidFill>
                  <a:prstClr val="black"/>
                </a:solidFill>
                <a:latin typeface="BIZ UDGothic" panose="020B0400000000000000" pitchFamily="49" charset="-128"/>
                <a:ea typeface="BIZ UDGothic" panose="020B0400000000000000" pitchFamily="49" charset="-128"/>
              </a:rPr>
              <a:t>ACP</a:t>
            </a:r>
            <a:r>
              <a:rPr lang="ja-JP" altLang="en-US" sz="950" dirty="0">
                <a:solidFill>
                  <a:prstClr val="black"/>
                </a:solidFill>
                <a:latin typeface="BIZ UDGothic" panose="020B0400000000000000" pitchFamily="49" charset="-128"/>
                <a:ea typeface="BIZ UDGothic" panose="020B0400000000000000" pitchFamily="49" charset="-128"/>
              </a:rPr>
              <a:t>実践で留意すべきと感じた事を共有し、全体で振り返っていきます。</a:t>
            </a:r>
            <a:endParaRPr lang="en-US" altLang="ja-JP" sz="950" dirty="0">
              <a:solidFill>
                <a:prstClr val="black"/>
              </a:solidFill>
              <a:latin typeface="BIZ UDGothic" panose="020B0400000000000000" pitchFamily="49" charset="-128"/>
              <a:ea typeface="BIZ UDGothic" panose="020B0400000000000000" pitchFamily="49" charset="-128"/>
            </a:endParaRPr>
          </a:p>
          <a:p>
            <a:endParaRPr lang="ja-JP" altLang="en-US" sz="95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　アンケート結果では、「人生会議（</a:t>
            </a:r>
            <a:r>
              <a:rPr lang="en" altLang="ja-JP" sz="950" dirty="0">
                <a:solidFill>
                  <a:prstClr val="black"/>
                </a:solidFill>
                <a:latin typeface="BIZ UDGothic" panose="020B0400000000000000" pitchFamily="49" charset="-128"/>
                <a:ea typeface="BIZ UDGothic" panose="020B0400000000000000" pitchFamily="49" charset="-128"/>
              </a:rPr>
              <a:t>ACP</a:t>
            </a:r>
            <a:r>
              <a:rPr lang="ja-JP" altLang="en" sz="950" dirty="0">
                <a:solidFill>
                  <a:prstClr val="black"/>
                </a:solidFill>
                <a:latin typeface="BIZ UDGothic" panose="020B0400000000000000" pitchFamily="49" charset="-128"/>
                <a:ea typeface="BIZ UDGothic" panose="020B0400000000000000" pitchFamily="49" charset="-128"/>
              </a:rPr>
              <a:t>）</a:t>
            </a:r>
            <a:r>
              <a:rPr lang="ja-JP" altLang="en-US" sz="950" dirty="0">
                <a:solidFill>
                  <a:prstClr val="black"/>
                </a:solidFill>
                <a:latin typeface="BIZ UDGothic" panose="020B0400000000000000" pitchFamily="49" charset="-128"/>
                <a:ea typeface="BIZ UDGothic" panose="020B0400000000000000" pitchFamily="49" charset="-128"/>
              </a:rPr>
              <a:t>の実践の自信はあるか」について、研修前</a:t>
            </a:r>
            <a:r>
              <a:rPr lang="en-US" altLang="ja-JP" sz="950" dirty="0">
                <a:solidFill>
                  <a:prstClr val="black"/>
                </a:solidFill>
                <a:latin typeface="BIZ UDGothic" panose="020B0400000000000000" pitchFamily="49" charset="-128"/>
                <a:ea typeface="BIZ UDGothic" panose="020B0400000000000000" pitchFamily="49" charset="-128"/>
              </a:rPr>
              <a:t>3</a:t>
            </a:r>
            <a:r>
              <a:rPr lang="ja-JP" altLang="en-US" sz="950" dirty="0">
                <a:solidFill>
                  <a:prstClr val="black"/>
                </a:solidFill>
                <a:latin typeface="BIZ UDGothic" panose="020B0400000000000000" pitchFamily="49" charset="-128"/>
                <a:ea typeface="BIZ UDGothic" panose="020B0400000000000000" pitchFamily="49" charset="-128"/>
              </a:rPr>
              <a:t>％、研修後は</a:t>
            </a:r>
            <a:r>
              <a:rPr lang="en-US" altLang="ja-JP" sz="950" dirty="0">
                <a:solidFill>
                  <a:prstClr val="black"/>
                </a:solidFill>
                <a:latin typeface="BIZ UDGothic" panose="020B0400000000000000" pitchFamily="49" charset="-128"/>
                <a:ea typeface="BIZ UDGothic" panose="020B0400000000000000" pitchFamily="49" charset="-128"/>
              </a:rPr>
              <a:t>48</a:t>
            </a:r>
            <a:r>
              <a:rPr lang="ja-JP" altLang="en-US" sz="950" dirty="0">
                <a:solidFill>
                  <a:prstClr val="black"/>
                </a:solidFill>
                <a:latin typeface="BIZ UDGothic" panose="020B0400000000000000" pitchFamily="49" charset="-128"/>
                <a:ea typeface="BIZ UDGothic" panose="020B0400000000000000" pitchFamily="49" charset="-128"/>
              </a:rPr>
              <a:t>％でした。ロールプレイを行うことで、「講義内容の理解を深められた」「患者・家族の思いや自分自身のコミュニケーションスキルに改めて気付き、今後の自身の関わり方を考えることができた」との意見も多くみられました。</a:t>
            </a:r>
            <a:endParaRPr lang="en-US" altLang="ja-JP" sz="950" dirty="0">
              <a:solidFill>
                <a:prstClr val="black"/>
              </a:solidFill>
              <a:latin typeface="BIZ UDGothic" panose="020B0400000000000000" pitchFamily="49" charset="-128"/>
              <a:ea typeface="BIZ UDGothic" panose="020B0400000000000000" pitchFamily="49" charset="-128"/>
            </a:endParaRPr>
          </a:p>
          <a:p>
            <a:endParaRPr lang="en-US" altLang="ja-JP" sz="950" dirty="0">
              <a:solidFill>
                <a:prstClr val="black"/>
              </a:solidFill>
              <a:latin typeface="BIZ UDGothic" panose="020B0400000000000000" pitchFamily="49" charset="-128"/>
              <a:ea typeface="BIZ UDGothic" panose="020B0400000000000000" pitchFamily="49" charset="-128"/>
            </a:endParaRPr>
          </a:p>
          <a:p>
            <a:r>
              <a:rPr lang="ja-JP" altLang="en-US" sz="950" dirty="0">
                <a:solidFill>
                  <a:prstClr val="black"/>
                </a:solidFill>
                <a:latin typeface="BIZ UDGothic" panose="020B0400000000000000" pitchFamily="49" charset="-128"/>
                <a:ea typeface="BIZ UDGothic" panose="020B0400000000000000" pitchFamily="49" charset="-128"/>
              </a:rPr>
              <a:t>「</a:t>
            </a:r>
            <a:r>
              <a:rPr lang="en-US" altLang="ja-JP" sz="950" dirty="0">
                <a:solidFill>
                  <a:prstClr val="black"/>
                </a:solidFill>
                <a:latin typeface="BIZ UDGothic" panose="020B0400000000000000" pitchFamily="49" charset="-128"/>
                <a:ea typeface="BIZ UDGothic" panose="020B0400000000000000" pitchFamily="49" charset="-128"/>
              </a:rPr>
              <a:t>3</a:t>
            </a:r>
            <a:r>
              <a:rPr lang="ja-JP" altLang="en-US" sz="950" dirty="0">
                <a:solidFill>
                  <a:prstClr val="black"/>
                </a:solidFill>
                <a:latin typeface="BIZ UDGothic" panose="020B0400000000000000" pitchFamily="49" charset="-128"/>
                <a:ea typeface="BIZ UDGothic" panose="020B0400000000000000" pitchFamily="49" charset="-128"/>
              </a:rPr>
              <a:t>年計画の研修」は今年度で終了となりますが、学びを日々の実践に活かし続けていただけると幸いです。</a:t>
            </a:r>
            <a:endParaRPr lang="en-US" altLang="ja-JP" sz="950" dirty="0">
              <a:solidFill>
                <a:prstClr val="black"/>
              </a:solidFill>
              <a:latin typeface="BIZ UDGothic" panose="020B0400000000000000" pitchFamily="49" charset="-128"/>
              <a:ea typeface="BIZ UDGothic" panose="020B0400000000000000" pitchFamily="49" charset="-128"/>
            </a:endParaRPr>
          </a:p>
          <a:p>
            <a:pPr algn="r"/>
            <a:endParaRPr lang="en-US" altLang="ja-JP" sz="950" dirty="0">
              <a:solidFill>
                <a:prstClr val="black"/>
              </a:solidFill>
              <a:latin typeface="BIZ UDGothic" panose="020B0400000000000000" pitchFamily="49" charset="-128"/>
              <a:ea typeface="BIZ UDGothic" panose="020B0400000000000000" pitchFamily="49" charset="-128"/>
            </a:endParaRPr>
          </a:p>
          <a:p>
            <a:pPr algn="ctr"/>
            <a:r>
              <a:rPr lang="ja-JP" altLang="en-US" sz="950" dirty="0">
                <a:solidFill>
                  <a:prstClr val="black"/>
                </a:solidFill>
                <a:latin typeface="BIZ UDGothic" panose="020B0400000000000000" pitchFamily="49" charset="-128"/>
                <a:ea typeface="BIZ UDGothic" panose="020B0400000000000000" pitchFamily="49" charset="-128"/>
              </a:rPr>
              <a:t>　　　　　　　　　　　　　　　　　　　　　　　　　　　　　　　　教育ステーション担当 事務局 山中　美佐</a:t>
            </a:r>
          </a:p>
        </p:txBody>
      </p:sp>
      <p:grpSp>
        <p:nvGrpSpPr>
          <p:cNvPr id="16" name="グループ化 15">
            <a:extLst>
              <a:ext uri="{FF2B5EF4-FFF2-40B4-BE49-F238E27FC236}">
                <a16:creationId xmlns:a16="http://schemas.microsoft.com/office/drawing/2014/main" id="{CA12FE9E-C3D0-294B-1CED-1F8AC49ACAC0}"/>
              </a:ext>
            </a:extLst>
          </p:cNvPr>
          <p:cNvGrpSpPr/>
          <p:nvPr/>
        </p:nvGrpSpPr>
        <p:grpSpPr>
          <a:xfrm>
            <a:off x="298846" y="5517927"/>
            <a:ext cx="4450448" cy="1435469"/>
            <a:chOff x="7976623" y="1217309"/>
            <a:chExt cx="6622106" cy="5989207"/>
          </a:xfrm>
          <a:solidFill>
            <a:srgbClr val="FFFDE6"/>
          </a:solidFill>
        </p:grpSpPr>
        <p:sp>
          <p:nvSpPr>
            <p:cNvPr id="17" name="大かっこ 38">
              <a:extLst>
                <a:ext uri="{FF2B5EF4-FFF2-40B4-BE49-F238E27FC236}">
                  <a16:creationId xmlns:a16="http://schemas.microsoft.com/office/drawing/2014/main" id="{16CFB7E9-0630-DC33-BE0A-EAD8C5793F49}"/>
                </a:ext>
              </a:extLst>
            </p:cNvPr>
            <p:cNvSpPr/>
            <p:nvPr/>
          </p:nvSpPr>
          <p:spPr>
            <a:xfrm>
              <a:off x="7976623" y="1217309"/>
              <a:ext cx="6594135" cy="5989207"/>
            </a:xfrm>
            <a:custGeom>
              <a:avLst/>
              <a:gdLst>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0 w 6561246"/>
                <a:gd name="connsiteY2" fmla="*/ 228368 h 5989207"/>
                <a:gd name="connsiteX3" fmla="*/ 228368 w 6561246"/>
                <a:gd name="connsiteY3" fmla="*/ 0 h 5989207"/>
                <a:gd name="connsiteX4" fmla="*/ 6332878 w 6561246"/>
                <a:gd name="connsiteY4" fmla="*/ 0 h 5989207"/>
                <a:gd name="connsiteX5" fmla="*/ 6561246 w 6561246"/>
                <a:gd name="connsiteY5" fmla="*/ 228368 h 5989207"/>
                <a:gd name="connsiteX6" fmla="*/ 6561246 w 6561246"/>
                <a:gd name="connsiteY6" fmla="*/ 5760839 h 5989207"/>
                <a:gd name="connsiteX7" fmla="*/ 6332878 w 6561246"/>
                <a:gd name="connsiteY7" fmla="*/ 5989207 h 5989207"/>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228368 w 6561246"/>
                <a:gd name="connsiteY2" fmla="*/ 0 h 5989207"/>
                <a:gd name="connsiteX3" fmla="*/ 6332878 w 6561246"/>
                <a:gd name="connsiteY3" fmla="*/ 0 h 5989207"/>
                <a:gd name="connsiteX4" fmla="*/ 6561246 w 6561246"/>
                <a:gd name="connsiteY4" fmla="*/ 228368 h 5989207"/>
                <a:gd name="connsiteX5" fmla="*/ 6561246 w 6561246"/>
                <a:gd name="connsiteY5" fmla="*/ 5760839 h 5989207"/>
                <a:gd name="connsiteX6" fmla="*/ 6332878 w 6561246"/>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594135 w 6594135"/>
                <a:gd name="connsiteY5" fmla="*/ 5760839 h 5989207"/>
                <a:gd name="connsiteX6" fmla="*/ 6365767 w 6594135"/>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365767 w 6594135"/>
                <a:gd name="connsiteY5"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135" h="5989207" stroke="0" extrusionOk="0">
                  <a:moveTo>
                    <a:pt x="32889" y="228368"/>
                  </a:moveTo>
                  <a:cubicBezTo>
                    <a:pt x="32889" y="102244"/>
                    <a:pt x="135133" y="0"/>
                    <a:pt x="261257" y="0"/>
                  </a:cubicBezTo>
                  <a:lnTo>
                    <a:pt x="6365767" y="0"/>
                  </a:lnTo>
                  <a:cubicBezTo>
                    <a:pt x="6491891" y="0"/>
                    <a:pt x="6594135" y="102244"/>
                    <a:pt x="6594135" y="228368"/>
                  </a:cubicBezTo>
                  <a:lnTo>
                    <a:pt x="6594135" y="5760839"/>
                  </a:lnTo>
                  <a:cubicBezTo>
                    <a:pt x="6594135" y="5886963"/>
                    <a:pt x="6491891" y="5989207"/>
                    <a:pt x="6365767" y="5989207"/>
                  </a:cubicBezTo>
                  <a:lnTo>
                    <a:pt x="261257" y="5989207"/>
                  </a:lnTo>
                  <a:cubicBezTo>
                    <a:pt x="135133" y="5989207"/>
                    <a:pt x="32889" y="5886963"/>
                    <a:pt x="32889" y="5760839"/>
                  </a:cubicBezTo>
                  <a:lnTo>
                    <a:pt x="32889" y="228368"/>
                  </a:lnTo>
                  <a:close/>
                </a:path>
                <a:path w="6594135" h="5989207" fill="none">
                  <a:moveTo>
                    <a:pt x="261257" y="5989207"/>
                  </a:moveTo>
                  <a:cubicBezTo>
                    <a:pt x="135133" y="5989207"/>
                    <a:pt x="32889" y="5886963"/>
                    <a:pt x="32889" y="5760839"/>
                  </a:cubicBezTo>
                  <a:lnTo>
                    <a:pt x="0" y="734786"/>
                  </a:lnTo>
                  <a:moveTo>
                    <a:pt x="6365767" y="0"/>
                  </a:moveTo>
                  <a:cubicBezTo>
                    <a:pt x="6491891" y="0"/>
                    <a:pt x="6594135" y="102244"/>
                    <a:pt x="6594135" y="228368"/>
                  </a:cubicBezTo>
                </a:path>
              </a:pathLst>
            </a:custGeom>
            <a:grpFill/>
            <a:ln w="44450" cap="flat" cmpd="sng" algn="ctr">
              <a:solidFill>
                <a:srgbClr val="2B5F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大かっこ 38">
              <a:extLst>
                <a:ext uri="{FF2B5EF4-FFF2-40B4-BE49-F238E27FC236}">
                  <a16:creationId xmlns:a16="http://schemas.microsoft.com/office/drawing/2014/main" id="{324D7AB0-C348-9D45-912A-7B58841C918B}"/>
                </a:ext>
              </a:extLst>
            </p:cNvPr>
            <p:cNvSpPr/>
            <p:nvPr/>
          </p:nvSpPr>
          <p:spPr>
            <a:xfrm flipH="1">
              <a:off x="8004594" y="1217309"/>
              <a:ext cx="6594135" cy="5989207"/>
            </a:xfrm>
            <a:custGeom>
              <a:avLst/>
              <a:gdLst>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0 w 6561246"/>
                <a:gd name="connsiteY2" fmla="*/ 228368 h 5989207"/>
                <a:gd name="connsiteX3" fmla="*/ 228368 w 6561246"/>
                <a:gd name="connsiteY3" fmla="*/ 0 h 5989207"/>
                <a:gd name="connsiteX4" fmla="*/ 6332878 w 6561246"/>
                <a:gd name="connsiteY4" fmla="*/ 0 h 5989207"/>
                <a:gd name="connsiteX5" fmla="*/ 6561246 w 6561246"/>
                <a:gd name="connsiteY5" fmla="*/ 228368 h 5989207"/>
                <a:gd name="connsiteX6" fmla="*/ 6561246 w 6561246"/>
                <a:gd name="connsiteY6" fmla="*/ 5760839 h 5989207"/>
                <a:gd name="connsiteX7" fmla="*/ 6332878 w 6561246"/>
                <a:gd name="connsiteY7" fmla="*/ 5989207 h 5989207"/>
                <a:gd name="connsiteX0" fmla="*/ 0 w 6561246"/>
                <a:gd name="connsiteY0" fmla="*/ 228368 h 5989207"/>
                <a:gd name="connsiteX1" fmla="*/ 228368 w 6561246"/>
                <a:gd name="connsiteY1" fmla="*/ 0 h 5989207"/>
                <a:gd name="connsiteX2" fmla="*/ 6332878 w 6561246"/>
                <a:gd name="connsiteY2" fmla="*/ 0 h 5989207"/>
                <a:gd name="connsiteX3" fmla="*/ 6561246 w 6561246"/>
                <a:gd name="connsiteY3" fmla="*/ 228368 h 5989207"/>
                <a:gd name="connsiteX4" fmla="*/ 6561246 w 6561246"/>
                <a:gd name="connsiteY4" fmla="*/ 5760839 h 5989207"/>
                <a:gd name="connsiteX5" fmla="*/ 6332878 w 6561246"/>
                <a:gd name="connsiteY5" fmla="*/ 5989207 h 5989207"/>
                <a:gd name="connsiteX6" fmla="*/ 228368 w 6561246"/>
                <a:gd name="connsiteY6" fmla="*/ 5989207 h 5989207"/>
                <a:gd name="connsiteX7" fmla="*/ 0 w 6561246"/>
                <a:gd name="connsiteY7" fmla="*/ 5760839 h 5989207"/>
                <a:gd name="connsiteX8" fmla="*/ 0 w 6561246"/>
                <a:gd name="connsiteY8" fmla="*/ 228368 h 5989207"/>
                <a:gd name="connsiteX0" fmla="*/ 228368 w 6561246"/>
                <a:gd name="connsiteY0" fmla="*/ 5989207 h 5989207"/>
                <a:gd name="connsiteX1" fmla="*/ 0 w 6561246"/>
                <a:gd name="connsiteY1" fmla="*/ 5760839 h 5989207"/>
                <a:gd name="connsiteX2" fmla="*/ 228368 w 6561246"/>
                <a:gd name="connsiteY2" fmla="*/ 0 h 5989207"/>
                <a:gd name="connsiteX3" fmla="*/ 6332878 w 6561246"/>
                <a:gd name="connsiteY3" fmla="*/ 0 h 5989207"/>
                <a:gd name="connsiteX4" fmla="*/ 6561246 w 6561246"/>
                <a:gd name="connsiteY4" fmla="*/ 228368 h 5989207"/>
                <a:gd name="connsiteX5" fmla="*/ 6561246 w 6561246"/>
                <a:gd name="connsiteY5" fmla="*/ 5760839 h 5989207"/>
                <a:gd name="connsiteX6" fmla="*/ 6332878 w 6561246"/>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594135 w 6594135"/>
                <a:gd name="connsiteY5" fmla="*/ 5760839 h 5989207"/>
                <a:gd name="connsiteX6" fmla="*/ 6365767 w 6594135"/>
                <a:gd name="connsiteY6"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 name="connsiteX5" fmla="*/ 6365767 w 6594135"/>
                <a:gd name="connsiteY5" fmla="*/ 5989207 h 5989207"/>
                <a:gd name="connsiteX0" fmla="*/ 32889 w 6594135"/>
                <a:gd name="connsiteY0" fmla="*/ 228368 h 5989207"/>
                <a:gd name="connsiteX1" fmla="*/ 261257 w 6594135"/>
                <a:gd name="connsiteY1" fmla="*/ 0 h 5989207"/>
                <a:gd name="connsiteX2" fmla="*/ 6365767 w 6594135"/>
                <a:gd name="connsiteY2" fmla="*/ 0 h 5989207"/>
                <a:gd name="connsiteX3" fmla="*/ 6594135 w 6594135"/>
                <a:gd name="connsiteY3" fmla="*/ 228368 h 5989207"/>
                <a:gd name="connsiteX4" fmla="*/ 6594135 w 6594135"/>
                <a:gd name="connsiteY4" fmla="*/ 5760839 h 5989207"/>
                <a:gd name="connsiteX5" fmla="*/ 6365767 w 6594135"/>
                <a:gd name="connsiteY5" fmla="*/ 5989207 h 5989207"/>
                <a:gd name="connsiteX6" fmla="*/ 261257 w 6594135"/>
                <a:gd name="connsiteY6" fmla="*/ 5989207 h 5989207"/>
                <a:gd name="connsiteX7" fmla="*/ 32889 w 6594135"/>
                <a:gd name="connsiteY7" fmla="*/ 5760839 h 5989207"/>
                <a:gd name="connsiteX8" fmla="*/ 32889 w 6594135"/>
                <a:gd name="connsiteY8" fmla="*/ 228368 h 5989207"/>
                <a:gd name="connsiteX0" fmla="*/ 261257 w 6594135"/>
                <a:gd name="connsiteY0" fmla="*/ 5989207 h 5989207"/>
                <a:gd name="connsiteX1" fmla="*/ 32889 w 6594135"/>
                <a:gd name="connsiteY1" fmla="*/ 5760839 h 5989207"/>
                <a:gd name="connsiteX2" fmla="*/ 0 w 6594135"/>
                <a:gd name="connsiteY2" fmla="*/ 734786 h 5989207"/>
                <a:gd name="connsiteX3" fmla="*/ 6365767 w 6594135"/>
                <a:gd name="connsiteY3" fmla="*/ 0 h 5989207"/>
                <a:gd name="connsiteX4" fmla="*/ 6594135 w 6594135"/>
                <a:gd name="connsiteY4" fmla="*/ 228368 h 598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135" h="5989207" stroke="0" extrusionOk="0">
                  <a:moveTo>
                    <a:pt x="32889" y="228368"/>
                  </a:moveTo>
                  <a:cubicBezTo>
                    <a:pt x="32889" y="102244"/>
                    <a:pt x="135133" y="0"/>
                    <a:pt x="261257" y="0"/>
                  </a:cubicBezTo>
                  <a:lnTo>
                    <a:pt x="6365767" y="0"/>
                  </a:lnTo>
                  <a:cubicBezTo>
                    <a:pt x="6491891" y="0"/>
                    <a:pt x="6594135" y="102244"/>
                    <a:pt x="6594135" y="228368"/>
                  </a:cubicBezTo>
                  <a:lnTo>
                    <a:pt x="6594135" y="5760839"/>
                  </a:lnTo>
                  <a:cubicBezTo>
                    <a:pt x="6594135" y="5886963"/>
                    <a:pt x="6491891" y="5989207"/>
                    <a:pt x="6365767" y="5989207"/>
                  </a:cubicBezTo>
                  <a:lnTo>
                    <a:pt x="261257" y="5989207"/>
                  </a:lnTo>
                  <a:cubicBezTo>
                    <a:pt x="135133" y="5989207"/>
                    <a:pt x="32889" y="5886963"/>
                    <a:pt x="32889" y="5760839"/>
                  </a:cubicBezTo>
                  <a:lnTo>
                    <a:pt x="32889" y="228368"/>
                  </a:lnTo>
                  <a:close/>
                </a:path>
                <a:path w="6594135" h="5989207" fill="none">
                  <a:moveTo>
                    <a:pt x="261257" y="5989207"/>
                  </a:moveTo>
                  <a:cubicBezTo>
                    <a:pt x="135133" y="5989207"/>
                    <a:pt x="32889" y="5886963"/>
                    <a:pt x="32889" y="5760839"/>
                  </a:cubicBezTo>
                  <a:lnTo>
                    <a:pt x="0" y="734786"/>
                  </a:lnTo>
                  <a:moveTo>
                    <a:pt x="6365767" y="0"/>
                  </a:moveTo>
                  <a:cubicBezTo>
                    <a:pt x="6491891" y="0"/>
                    <a:pt x="6594135" y="102244"/>
                    <a:pt x="6594135" y="228368"/>
                  </a:cubicBezTo>
                </a:path>
              </a:pathLst>
            </a:custGeom>
            <a:grpFill/>
            <a:ln w="44450" cap="flat" cmpd="sng" algn="ctr">
              <a:solidFill>
                <a:srgbClr val="2B5F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9" name="テキスト ボックス 18">
            <a:extLst>
              <a:ext uri="{FF2B5EF4-FFF2-40B4-BE49-F238E27FC236}">
                <a16:creationId xmlns:a16="http://schemas.microsoft.com/office/drawing/2014/main" id="{25009AAD-6163-8E78-4051-556279AC7FED}"/>
              </a:ext>
            </a:extLst>
          </p:cNvPr>
          <p:cNvSpPr txBox="1"/>
          <p:nvPr/>
        </p:nvSpPr>
        <p:spPr>
          <a:xfrm>
            <a:off x="409720" y="5602892"/>
            <a:ext cx="4324511" cy="1321772"/>
          </a:xfrm>
          <a:prstGeom prst="rect">
            <a:avLst/>
          </a:prstGeom>
          <a:solidFill>
            <a:srgbClr val="FFFEEE"/>
          </a:solidFill>
          <a:ln>
            <a:solidFill>
              <a:srgbClr val="FFFDE5"/>
            </a:solidFill>
          </a:ln>
        </p:spPr>
        <p:txBody>
          <a:bodyPr wrap="square">
            <a:spAutoFit/>
          </a:bodyPr>
          <a:lstStyle/>
          <a:p>
            <a:pPr>
              <a:lnSpc>
                <a:spcPts val="1400"/>
              </a:lnSpc>
            </a:pPr>
            <a:r>
              <a:rPr lang="ja-JP" altLang="en-US" sz="1200" dirty="0">
                <a:solidFill>
                  <a:prstClr val="black"/>
                </a:solidFill>
                <a:latin typeface="BIZ UDGothic" panose="020B0400000000000000" pitchFamily="49" charset="-128"/>
                <a:ea typeface="BIZ UDGothic" panose="020B0400000000000000" pitchFamily="49" charset="-128"/>
              </a:rPr>
              <a:t>受講された感想</a:t>
            </a:r>
            <a:endParaRPr lang="en-US" altLang="ja-JP" sz="120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今回</a:t>
            </a:r>
            <a:r>
              <a:rPr lang="en" altLang="ja-JP" sz="950" spc="100" dirty="0">
                <a:solidFill>
                  <a:prstClr val="black"/>
                </a:solidFill>
                <a:latin typeface="BIZ UDGothic" panose="020B0400000000000000" pitchFamily="49" charset="-128"/>
                <a:ea typeface="BIZ UDGothic" panose="020B0400000000000000" pitchFamily="49" charset="-128"/>
              </a:rPr>
              <a:t>ACP</a:t>
            </a:r>
            <a:r>
              <a:rPr lang="ja-JP" altLang="en-US" sz="950" dirty="0">
                <a:solidFill>
                  <a:prstClr val="black"/>
                </a:solidFill>
                <a:latin typeface="BIZ UDGothic" panose="020B0400000000000000" pitchFamily="49" charset="-128"/>
                <a:ea typeface="BIZ UDGothic" panose="020B0400000000000000" pitchFamily="49" charset="-128"/>
              </a:rPr>
              <a:t>の研修参加したことで、改めて自身のコミュニケーションの「癖」を知りました。自分では相手の答えを待っているつもりが、待てずに次の</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答えを引き出そうとしている自分にはっとしました。「正しい答えを出す</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こと」より「本人が納得できること」が大切なこと。そして、それに伴走</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することを心掛けるなど貴重な学びになりました。</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400"/>
              </a:lnSpc>
            </a:pPr>
            <a:r>
              <a:rPr lang="ja-JP" altLang="en-US" sz="950" dirty="0">
                <a:solidFill>
                  <a:prstClr val="black"/>
                </a:solidFill>
                <a:latin typeface="BIZ UDGothic" panose="020B0400000000000000" pitchFamily="49" charset="-128"/>
                <a:ea typeface="BIZ UDGothic" panose="020B0400000000000000" pitchFamily="49" charset="-128"/>
              </a:rPr>
              <a:t>　　　　　　　　　　　　ぐり～ん２訪問看護ステーション　潮崎　理恵</a:t>
            </a:r>
          </a:p>
        </p:txBody>
      </p:sp>
      <p:pic>
        <p:nvPicPr>
          <p:cNvPr id="20" name="図 19" descr="挿絵 が含まれている画像&#10;&#10;AI 生成コンテンツは誤りを含む可能性があります。">
            <a:extLst>
              <a:ext uri="{FF2B5EF4-FFF2-40B4-BE49-F238E27FC236}">
                <a16:creationId xmlns:a16="http://schemas.microsoft.com/office/drawing/2014/main" id="{AFF8F624-1C21-1AD6-C7D8-008DD50C6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692" y="7959316"/>
            <a:ext cx="2805507" cy="2493090"/>
          </a:xfrm>
          <a:prstGeom prst="rect">
            <a:avLst/>
          </a:prstGeom>
        </p:spPr>
      </p:pic>
      <p:pic>
        <p:nvPicPr>
          <p:cNvPr id="21" name="図 20">
            <a:extLst>
              <a:ext uri="{FF2B5EF4-FFF2-40B4-BE49-F238E27FC236}">
                <a16:creationId xmlns:a16="http://schemas.microsoft.com/office/drawing/2014/main" id="{32A7FFB8-6E70-6A61-BF6C-22FBCB475DCD}"/>
              </a:ext>
            </a:extLst>
          </p:cNvPr>
          <p:cNvPicPr>
            <a:picLocks noChangeAspect="1"/>
          </p:cNvPicPr>
          <p:nvPr/>
        </p:nvPicPr>
        <p:blipFill>
          <a:blip r:embed="rId6"/>
          <a:stretch>
            <a:fillRect/>
          </a:stretch>
        </p:blipFill>
        <p:spPr>
          <a:xfrm>
            <a:off x="7152553" y="10285493"/>
            <a:ext cx="136398" cy="230097"/>
          </a:xfrm>
          <a:prstGeom prst="rect">
            <a:avLst/>
          </a:prstGeom>
        </p:spPr>
      </p:pic>
      <p:sp>
        <p:nvSpPr>
          <p:cNvPr id="22" name="テキスト ボックス 21">
            <a:extLst>
              <a:ext uri="{FF2B5EF4-FFF2-40B4-BE49-F238E27FC236}">
                <a16:creationId xmlns:a16="http://schemas.microsoft.com/office/drawing/2014/main" id="{36900FFF-13A8-7EF4-1F19-96317D190124}"/>
              </a:ext>
            </a:extLst>
          </p:cNvPr>
          <p:cNvSpPr txBox="1"/>
          <p:nvPr/>
        </p:nvSpPr>
        <p:spPr>
          <a:xfrm>
            <a:off x="3037227" y="9979076"/>
            <a:ext cx="1261884" cy="215444"/>
          </a:xfrm>
          <a:prstGeom prst="rect">
            <a:avLst/>
          </a:prstGeom>
          <a:noFill/>
        </p:spPr>
        <p:txBody>
          <a:bodyPr wrap="none" rtlCol="0">
            <a:spAutoFit/>
          </a:bodyPr>
          <a:lstStyle/>
          <a:p>
            <a:r>
              <a:rPr kumimoji="1" lang="ja-JP" altLang="en-US" sz="800" dirty="0">
                <a:solidFill>
                  <a:prstClr val="black"/>
                </a:solidFill>
                <a:latin typeface="BIZ UDゴシック" panose="020B0400000000000000" pitchFamily="49" charset="-128"/>
                <a:ea typeface="BIZ UDゴシック" panose="020B0400000000000000" pitchFamily="49" charset="-128"/>
              </a:rPr>
              <a:t>泉南ブロック　</a:t>
            </a:r>
            <a:r>
              <a:rPr kumimoji="1" lang="en-US" altLang="ja-JP" sz="800" dirty="0">
                <a:solidFill>
                  <a:prstClr val="black"/>
                </a:solidFill>
                <a:latin typeface="BIZ UDゴシック" panose="020B0400000000000000" pitchFamily="49" charset="-128"/>
                <a:ea typeface="BIZ UDゴシック" panose="020B0400000000000000" pitchFamily="49" charset="-128"/>
              </a:rPr>
              <a:t>ACP</a:t>
            </a:r>
            <a:r>
              <a:rPr kumimoji="1" lang="ja-JP" altLang="en-US" sz="800" dirty="0">
                <a:solidFill>
                  <a:prstClr val="black"/>
                </a:solidFill>
                <a:latin typeface="BIZ UDゴシック" panose="020B0400000000000000" pitchFamily="49" charset="-128"/>
                <a:ea typeface="BIZ UDゴシック" panose="020B0400000000000000" pitchFamily="49" charset="-128"/>
              </a:rPr>
              <a:t>研修</a:t>
            </a:r>
          </a:p>
        </p:txBody>
      </p:sp>
      <p:sp>
        <p:nvSpPr>
          <p:cNvPr id="23" name="テキスト ボックス 22">
            <a:extLst>
              <a:ext uri="{FF2B5EF4-FFF2-40B4-BE49-F238E27FC236}">
                <a16:creationId xmlns:a16="http://schemas.microsoft.com/office/drawing/2014/main" id="{BC5F4E01-B31E-4BF7-131C-A803861A9485}"/>
              </a:ext>
            </a:extLst>
          </p:cNvPr>
          <p:cNvSpPr txBox="1"/>
          <p:nvPr/>
        </p:nvSpPr>
        <p:spPr>
          <a:xfrm>
            <a:off x="904329" y="522652"/>
            <a:ext cx="5128207" cy="398892"/>
          </a:xfrm>
          <a:prstGeom prst="rect">
            <a:avLst/>
          </a:prstGeom>
          <a:noFill/>
        </p:spPr>
        <p:txBody>
          <a:bodyPr wrap="square">
            <a:spAutoFit/>
          </a:bodyPr>
          <a:lstStyle/>
          <a:p>
            <a:pPr>
              <a:lnSpc>
                <a:spcPct val="150000"/>
              </a:lnSpc>
            </a:pPr>
            <a:r>
              <a:rPr lang="ja-JP" altLang="en-US" sz="1600" dirty="0">
                <a:solidFill>
                  <a:prstClr val="black"/>
                </a:solidFill>
                <a:latin typeface="BIZ UDGothic" panose="020B0400000000000000" pitchFamily="49" charset="-128"/>
                <a:ea typeface="BIZ UDGothic" panose="020B0400000000000000" pitchFamily="49" charset="-128"/>
              </a:rPr>
              <a:t>教育ステーション「人生会議（</a:t>
            </a:r>
            <a:r>
              <a:rPr lang="en" altLang="ja-JP" sz="1600" dirty="0">
                <a:solidFill>
                  <a:prstClr val="black"/>
                </a:solidFill>
                <a:latin typeface="BIZ UDGothic" panose="020B0400000000000000" pitchFamily="49" charset="-128"/>
                <a:ea typeface="BIZ UDGothic" panose="020B0400000000000000" pitchFamily="49" charset="-128"/>
              </a:rPr>
              <a:t>ACP</a:t>
            </a:r>
            <a:r>
              <a:rPr lang="ja-JP" altLang="en" sz="1600" dirty="0">
                <a:solidFill>
                  <a:prstClr val="black"/>
                </a:solidFill>
                <a:latin typeface="BIZ UDGothic" panose="020B0400000000000000" pitchFamily="49" charset="-128"/>
                <a:ea typeface="BIZ UDGothic" panose="020B0400000000000000" pitchFamily="49" charset="-128"/>
              </a:rPr>
              <a:t>）</a:t>
            </a:r>
            <a:r>
              <a:rPr lang="ja-JP" altLang="en-US" sz="1600" dirty="0">
                <a:solidFill>
                  <a:prstClr val="black"/>
                </a:solidFill>
                <a:latin typeface="BIZ UDGothic" panose="020B0400000000000000" pitchFamily="49" charset="-128"/>
                <a:ea typeface="BIZ UDGothic" panose="020B0400000000000000" pitchFamily="49" charset="-128"/>
              </a:rPr>
              <a:t>研修」について</a:t>
            </a:r>
            <a:endParaRPr lang="en-US" altLang="ja-JP" sz="1600" dirty="0">
              <a:solidFill>
                <a:prstClr val="black"/>
              </a:solidFill>
              <a:latin typeface="BIZ UDGothic" panose="020B0400000000000000" pitchFamily="49" charset="-128"/>
              <a:ea typeface="BIZ UDGothic" panose="020B0400000000000000" pitchFamily="49" charset="-128"/>
            </a:endParaRPr>
          </a:p>
        </p:txBody>
      </p:sp>
      <p:pic>
        <p:nvPicPr>
          <p:cNvPr id="24" name="図 23" descr="レストランのテーブルに座っている人々&#10;&#10;AI 生成コンテンツは誤りを含む可能性があります。">
            <a:extLst>
              <a:ext uri="{FF2B5EF4-FFF2-40B4-BE49-F238E27FC236}">
                <a16:creationId xmlns:a16="http://schemas.microsoft.com/office/drawing/2014/main" id="{7B581E30-34D3-57A6-1345-512E202E44C1}"/>
              </a:ext>
            </a:extLst>
          </p:cNvPr>
          <p:cNvPicPr>
            <a:picLocks noChangeAspect="1"/>
          </p:cNvPicPr>
          <p:nvPr/>
        </p:nvPicPr>
        <p:blipFill>
          <a:blip r:embed="rId7">
            <a:extLst>
              <a:ext uri="{28A0092B-C50C-407E-A947-70E740481C1C}">
                <a14:useLocalDpi xmlns:a14="http://schemas.microsoft.com/office/drawing/2010/main" val="0"/>
              </a:ext>
            </a:extLst>
          </a:blip>
          <a:srcRect t="25096"/>
          <a:stretch>
            <a:fillRect/>
          </a:stretch>
        </p:blipFill>
        <p:spPr>
          <a:xfrm>
            <a:off x="4862412" y="5461223"/>
            <a:ext cx="2405992" cy="1351645"/>
          </a:xfrm>
          <a:prstGeom prst="rect">
            <a:avLst/>
          </a:prstGeom>
        </p:spPr>
      </p:pic>
      <p:sp>
        <p:nvSpPr>
          <p:cNvPr id="25" name="テキスト ボックス 24">
            <a:extLst>
              <a:ext uri="{FF2B5EF4-FFF2-40B4-BE49-F238E27FC236}">
                <a16:creationId xmlns:a16="http://schemas.microsoft.com/office/drawing/2014/main" id="{1FB7BA72-E1C5-1DAB-CF61-C63B054BF294}"/>
              </a:ext>
            </a:extLst>
          </p:cNvPr>
          <p:cNvSpPr txBox="1"/>
          <p:nvPr/>
        </p:nvSpPr>
        <p:spPr>
          <a:xfrm>
            <a:off x="6256369" y="6776804"/>
            <a:ext cx="1107996" cy="215444"/>
          </a:xfrm>
          <a:prstGeom prst="rect">
            <a:avLst/>
          </a:prstGeom>
          <a:noFill/>
        </p:spPr>
        <p:txBody>
          <a:bodyPr wrap="none" rtlCol="0">
            <a:spAutoFit/>
          </a:bodyPr>
          <a:lstStyle/>
          <a:p>
            <a:r>
              <a:rPr kumimoji="1" lang="en-US" altLang="ja-JP" sz="800" dirty="0">
                <a:solidFill>
                  <a:prstClr val="black"/>
                </a:solidFill>
                <a:latin typeface="BIZ UDゴシック" panose="020B0400000000000000" pitchFamily="49" charset="-128"/>
                <a:ea typeface="BIZ UDゴシック" panose="020B0400000000000000" pitchFamily="49" charset="-128"/>
              </a:rPr>
              <a:t>4</a:t>
            </a:r>
            <a:r>
              <a:rPr kumimoji="1" lang="ja-JP" altLang="en-US" sz="800" dirty="0">
                <a:solidFill>
                  <a:prstClr val="black"/>
                </a:solidFill>
                <a:latin typeface="BIZ UDゴシック" panose="020B0400000000000000" pitchFamily="49" charset="-128"/>
                <a:ea typeface="BIZ UDゴシック" panose="020B0400000000000000" pitchFamily="49" charset="-128"/>
              </a:rPr>
              <a:t>月開催</a:t>
            </a:r>
            <a:r>
              <a:rPr kumimoji="1" lang="en-US" altLang="ja-JP" sz="800" dirty="0">
                <a:solidFill>
                  <a:prstClr val="black"/>
                </a:solidFill>
                <a:latin typeface="BIZ UDゴシック" panose="020B0400000000000000" pitchFamily="49" charset="-128"/>
                <a:ea typeface="BIZ UDゴシック" panose="020B0400000000000000" pitchFamily="49" charset="-128"/>
              </a:rPr>
              <a:t>ACP</a:t>
            </a:r>
            <a:r>
              <a:rPr kumimoji="1" lang="ja-JP" altLang="en-US" sz="800" dirty="0">
                <a:solidFill>
                  <a:prstClr val="black"/>
                </a:solidFill>
                <a:latin typeface="BIZ UDゴシック" panose="020B0400000000000000" pitchFamily="49" charset="-128"/>
                <a:ea typeface="BIZ UDゴシック" panose="020B0400000000000000" pitchFamily="49" charset="-128"/>
              </a:rPr>
              <a:t>模範研修</a:t>
            </a:r>
          </a:p>
        </p:txBody>
      </p:sp>
      <p:sp>
        <p:nvSpPr>
          <p:cNvPr id="26" name="テキスト ボックス 25">
            <a:extLst>
              <a:ext uri="{FF2B5EF4-FFF2-40B4-BE49-F238E27FC236}">
                <a16:creationId xmlns:a16="http://schemas.microsoft.com/office/drawing/2014/main" id="{8425FEBD-60D6-F743-3F88-CEBD8C8E9E10}"/>
              </a:ext>
            </a:extLst>
          </p:cNvPr>
          <p:cNvSpPr txBox="1"/>
          <p:nvPr/>
        </p:nvSpPr>
        <p:spPr>
          <a:xfrm>
            <a:off x="5317101" y="10000418"/>
            <a:ext cx="1800493" cy="200055"/>
          </a:xfrm>
          <a:prstGeom prst="rect">
            <a:avLst/>
          </a:prstGeom>
          <a:noFill/>
        </p:spPr>
        <p:txBody>
          <a:bodyPr wrap="none" rtlCol="0">
            <a:spAutoFit/>
          </a:bodyPr>
          <a:lstStyle/>
          <a:p>
            <a:r>
              <a:rPr kumimoji="1" lang="ja-JP" altLang="en-US" sz="700" dirty="0">
                <a:solidFill>
                  <a:prstClr val="black"/>
                </a:solidFill>
                <a:latin typeface="Calibri" panose="020F0502020204030204"/>
              </a:rPr>
              <a:t>ほうちゃん　　　　　　　　かんちゃん</a:t>
            </a:r>
          </a:p>
        </p:txBody>
      </p:sp>
    </p:spTree>
    <p:extLst>
      <p:ext uri="{BB962C8B-B14F-4D97-AF65-F5344CB8AC3E}">
        <p14:creationId xmlns:p14="http://schemas.microsoft.com/office/powerpoint/2010/main" val="3955997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06454DD-E818-70CF-1819-9F8811AAF3BF}"/>
              </a:ext>
            </a:extLst>
          </p:cNvPr>
          <p:cNvPicPr>
            <a:picLocks noChangeAspect="1"/>
          </p:cNvPicPr>
          <p:nvPr/>
        </p:nvPicPr>
        <p:blipFill>
          <a:blip r:embed="rId2"/>
          <a:stretch>
            <a:fillRect/>
          </a:stretch>
        </p:blipFill>
        <p:spPr>
          <a:xfrm>
            <a:off x="-14904" y="-6445"/>
            <a:ext cx="7677149" cy="10914158"/>
          </a:xfrm>
          <a:prstGeom prst="rect">
            <a:avLst/>
          </a:prstGeom>
          <a:ln>
            <a:noFill/>
          </a:ln>
        </p:spPr>
      </p:pic>
      <p:sp>
        <p:nvSpPr>
          <p:cNvPr id="5" name="正方形/長方形 4">
            <a:extLst>
              <a:ext uri="{FF2B5EF4-FFF2-40B4-BE49-F238E27FC236}">
                <a16:creationId xmlns:a16="http://schemas.microsoft.com/office/drawing/2014/main" id="{FF5C13BD-03C5-B29B-CD2B-C57C8269BDDB}"/>
              </a:ext>
            </a:extLst>
          </p:cNvPr>
          <p:cNvSpPr/>
          <p:nvPr/>
        </p:nvSpPr>
        <p:spPr>
          <a:xfrm>
            <a:off x="802646" y="1575412"/>
            <a:ext cx="6015518" cy="2926974"/>
          </a:xfrm>
          <a:prstGeom prst="rect">
            <a:avLst/>
          </a:prstGeom>
          <a:noFill/>
          <a:ln w="889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フローチャート: 処理 5">
            <a:extLst>
              <a:ext uri="{FF2B5EF4-FFF2-40B4-BE49-F238E27FC236}">
                <a16:creationId xmlns:a16="http://schemas.microsoft.com/office/drawing/2014/main" id="{7F3356E3-AF0E-7407-5ABA-2642315E3B5B}"/>
              </a:ext>
            </a:extLst>
          </p:cNvPr>
          <p:cNvSpPr/>
          <p:nvPr/>
        </p:nvSpPr>
        <p:spPr>
          <a:xfrm>
            <a:off x="4293334" y="7875305"/>
            <a:ext cx="3013045" cy="2381819"/>
          </a:xfrm>
          <a:prstGeom prst="flowChartProcess">
            <a:avLst/>
          </a:prstGeom>
          <a:solidFill>
            <a:srgbClr val="E5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4"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FDCAD216-CE5E-6EE3-9363-61023D6C5E61}"/>
              </a:ext>
            </a:extLst>
          </p:cNvPr>
          <p:cNvSpPr txBox="1"/>
          <p:nvPr/>
        </p:nvSpPr>
        <p:spPr>
          <a:xfrm>
            <a:off x="4314138" y="8057369"/>
            <a:ext cx="2918254" cy="686022"/>
          </a:xfrm>
          <a:prstGeom prst="rect">
            <a:avLst/>
          </a:prstGeom>
          <a:noFill/>
        </p:spPr>
        <p:txBody>
          <a:bodyPr wrap="square" rtlCol="0">
            <a:spAutoFit/>
          </a:bodyPr>
          <a:lstStyle/>
          <a:p>
            <a:pPr algn="dist">
              <a:lnSpc>
                <a:spcPts val="1200"/>
              </a:lnSpc>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ささえあいの広告掲載を開始しました。掲載はフルカラーになります。発行は年３回程度。広告掲載にご協力いただける団体様・企業様は当協会までお問い合わせください。　（事務局　</a:t>
            </a:r>
            <a:r>
              <a:rPr kumimoji="1" lang="en-US" altLang="ja-JP" sz="900" dirty="0">
                <a:solidFill>
                  <a:prstClr val="black"/>
                </a:solidFill>
                <a:latin typeface="BIZ UDゴシック" panose="020B0400000000000000" pitchFamily="49" charset="-128"/>
                <a:ea typeface="BIZ UDゴシック" panose="020B0400000000000000" pitchFamily="49" charset="-128"/>
              </a:rPr>
              <a:t>TEL06-6767-3800</a:t>
            </a:r>
            <a:r>
              <a:rPr kumimoji="1" lang="ja-JP" altLang="en-US" sz="900" dirty="0">
                <a:solidFill>
                  <a:prstClr val="black"/>
                </a:solidFill>
                <a:latin typeface="BIZ UDゴシック" panose="020B0400000000000000" pitchFamily="49" charset="-128"/>
                <a:ea typeface="BIZ UDゴシック" panose="020B0400000000000000" pitchFamily="49" charset="-128"/>
              </a:rPr>
              <a:t>）</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p:txBody>
      </p:sp>
      <p:graphicFrame>
        <p:nvGraphicFramePr>
          <p:cNvPr id="8" name="表 7">
            <a:extLst>
              <a:ext uri="{FF2B5EF4-FFF2-40B4-BE49-F238E27FC236}">
                <a16:creationId xmlns:a16="http://schemas.microsoft.com/office/drawing/2014/main" id="{3304E28E-63AE-457D-91D9-F461D5C2578A}"/>
              </a:ext>
            </a:extLst>
          </p:cNvPr>
          <p:cNvGraphicFramePr>
            <a:graphicFrameLocks noGrp="1"/>
          </p:cNvGraphicFramePr>
          <p:nvPr>
            <p:extLst>
              <p:ext uri="{D42A27DB-BD31-4B8C-83A1-F6EECF244321}">
                <p14:modId xmlns:p14="http://schemas.microsoft.com/office/powerpoint/2010/main" val="515067698"/>
              </p:ext>
            </p:extLst>
          </p:nvPr>
        </p:nvGraphicFramePr>
        <p:xfrm>
          <a:off x="4375543" y="8734904"/>
          <a:ext cx="2836905" cy="1423702"/>
        </p:xfrm>
        <a:graphic>
          <a:graphicData uri="http://schemas.openxmlformats.org/drawingml/2006/table">
            <a:tbl>
              <a:tblPr firstRow="1" bandRow="1"/>
              <a:tblGrid>
                <a:gridCol w="686225">
                  <a:extLst>
                    <a:ext uri="{9D8B030D-6E8A-4147-A177-3AD203B41FA5}">
                      <a16:colId xmlns:a16="http://schemas.microsoft.com/office/drawing/2014/main" val="1485638148"/>
                    </a:ext>
                  </a:extLst>
                </a:gridCol>
                <a:gridCol w="688519">
                  <a:extLst>
                    <a:ext uri="{9D8B030D-6E8A-4147-A177-3AD203B41FA5}">
                      <a16:colId xmlns:a16="http://schemas.microsoft.com/office/drawing/2014/main" val="2477913193"/>
                    </a:ext>
                  </a:extLst>
                </a:gridCol>
                <a:gridCol w="755223">
                  <a:extLst>
                    <a:ext uri="{9D8B030D-6E8A-4147-A177-3AD203B41FA5}">
                      <a16:colId xmlns:a16="http://schemas.microsoft.com/office/drawing/2014/main" val="432624654"/>
                    </a:ext>
                  </a:extLst>
                </a:gridCol>
                <a:gridCol w="706938">
                  <a:extLst>
                    <a:ext uri="{9D8B030D-6E8A-4147-A177-3AD203B41FA5}">
                      <a16:colId xmlns:a16="http://schemas.microsoft.com/office/drawing/2014/main" val="1308065237"/>
                    </a:ext>
                  </a:extLst>
                </a:gridCol>
              </a:tblGrid>
              <a:tr h="362233">
                <a:tc>
                  <a:txBody>
                    <a:bodyPr/>
                    <a:lstStyle>
                      <a:lvl1pPr marL="0" algn="l" defTabSz="755934" rtl="0" eaLnBrk="1" latinLnBrk="0" hangingPunct="1">
                        <a:defRPr kumimoji="1" sz="1488" b="1" kern="1200">
                          <a:solidFill>
                            <a:schemeClr val="lt1"/>
                          </a:solidFill>
                          <a:latin typeface="Calibri" panose="020F0502020204030204"/>
                        </a:defRPr>
                      </a:lvl1pPr>
                      <a:lvl2pPr marL="377967" algn="l" defTabSz="755934" rtl="0" eaLnBrk="1" latinLnBrk="0" hangingPunct="1">
                        <a:defRPr kumimoji="1" sz="1488" b="1" kern="1200">
                          <a:solidFill>
                            <a:schemeClr val="lt1"/>
                          </a:solidFill>
                          <a:latin typeface="Calibri" panose="020F0502020204030204"/>
                        </a:defRPr>
                      </a:lvl2pPr>
                      <a:lvl3pPr marL="755934" algn="l" defTabSz="755934" rtl="0" eaLnBrk="1" latinLnBrk="0" hangingPunct="1">
                        <a:defRPr kumimoji="1" sz="1488" b="1" kern="1200">
                          <a:solidFill>
                            <a:schemeClr val="lt1"/>
                          </a:solidFill>
                          <a:latin typeface="Calibri" panose="020F0502020204030204"/>
                        </a:defRPr>
                      </a:lvl3pPr>
                      <a:lvl4pPr marL="1133902" algn="l" defTabSz="755934" rtl="0" eaLnBrk="1" latinLnBrk="0" hangingPunct="1">
                        <a:defRPr kumimoji="1" sz="1488" b="1" kern="1200">
                          <a:solidFill>
                            <a:schemeClr val="lt1"/>
                          </a:solidFill>
                          <a:latin typeface="Calibri" panose="020F0502020204030204"/>
                        </a:defRPr>
                      </a:lvl4pPr>
                      <a:lvl5pPr marL="1511869" algn="l" defTabSz="755934" rtl="0" eaLnBrk="1" latinLnBrk="0" hangingPunct="1">
                        <a:defRPr kumimoji="1" sz="1488" b="1" kern="1200">
                          <a:solidFill>
                            <a:schemeClr val="lt1"/>
                          </a:solidFill>
                          <a:latin typeface="Calibri" panose="020F0502020204030204"/>
                        </a:defRPr>
                      </a:lvl5pPr>
                      <a:lvl6pPr marL="1889836" algn="l" defTabSz="755934" rtl="0" eaLnBrk="1" latinLnBrk="0" hangingPunct="1">
                        <a:defRPr kumimoji="1" sz="1488" b="1" kern="1200">
                          <a:solidFill>
                            <a:schemeClr val="lt1"/>
                          </a:solidFill>
                          <a:latin typeface="Calibri" panose="020F0502020204030204"/>
                        </a:defRPr>
                      </a:lvl6pPr>
                      <a:lvl7pPr marL="2267803" algn="l" defTabSz="755934" rtl="0" eaLnBrk="1" latinLnBrk="0" hangingPunct="1">
                        <a:defRPr kumimoji="1" sz="1488" b="1" kern="1200">
                          <a:solidFill>
                            <a:schemeClr val="lt1"/>
                          </a:solidFill>
                          <a:latin typeface="Calibri" panose="020F0502020204030204"/>
                        </a:defRPr>
                      </a:lvl7pPr>
                      <a:lvl8pPr marL="2645771" algn="l" defTabSz="755934" rtl="0" eaLnBrk="1" latinLnBrk="0" hangingPunct="1">
                        <a:defRPr kumimoji="1" sz="1488" b="1" kern="1200">
                          <a:solidFill>
                            <a:schemeClr val="lt1"/>
                          </a:solidFill>
                          <a:latin typeface="Calibri" panose="020F0502020204030204"/>
                        </a:defRPr>
                      </a:lvl8pPr>
                      <a:lvl9pPr marL="3023738" algn="l" defTabSz="755934" rtl="0" eaLnBrk="1" latinLnBrk="0" hangingPunct="1">
                        <a:defRPr kumimoji="1" sz="1488" b="1" kern="1200">
                          <a:solidFill>
                            <a:schemeClr val="lt1"/>
                          </a:solidFill>
                          <a:latin typeface="Calibri" panose="020F0502020204030204"/>
                        </a:defRPr>
                      </a:lvl9pPr>
                    </a:lstStyle>
                    <a:p>
                      <a:pPr marL="0" indent="0" algn="ctr"/>
                      <a:r>
                        <a:rPr kumimoji="1" lang="ja-JP" altLang="en-US" sz="900" dirty="0">
                          <a:solidFill>
                            <a:schemeClr val="tx1"/>
                          </a:solidFill>
                          <a:latin typeface="BIZ UDゴシック" panose="020B0400000000000000" pitchFamily="49" charset="-128"/>
                          <a:ea typeface="BIZ UDゴシック" panose="020B0400000000000000" pitchFamily="49" charset="-128"/>
                        </a:rPr>
                        <a:t>広告の</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marL="0" indent="0" algn="ctr"/>
                      <a:r>
                        <a:rPr kumimoji="1" lang="ja-JP" altLang="en-US" sz="900" dirty="0">
                          <a:solidFill>
                            <a:schemeClr val="tx1"/>
                          </a:solidFill>
                          <a:latin typeface="BIZ UDゴシック" panose="020B0400000000000000" pitchFamily="49" charset="-128"/>
                          <a:ea typeface="BIZ UDゴシック" panose="020B0400000000000000" pitchFamily="49" charset="-128"/>
                        </a:rPr>
                        <a:t>場所</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b="1" kern="1200">
                          <a:solidFill>
                            <a:schemeClr val="lt1"/>
                          </a:solidFill>
                          <a:latin typeface="Calibri" panose="020F0502020204030204"/>
                        </a:defRPr>
                      </a:lvl1pPr>
                      <a:lvl2pPr marL="377967" algn="l" defTabSz="755934" rtl="0" eaLnBrk="1" latinLnBrk="0" hangingPunct="1">
                        <a:defRPr kumimoji="1" sz="1488" b="1" kern="1200">
                          <a:solidFill>
                            <a:schemeClr val="lt1"/>
                          </a:solidFill>
                          <a:latin typeface="Calibri" panose="020F0502020204030204"/>
                        </a:defRPr>
                      </a:lvl2pPr>
                      <a:lvl3pPr marL="755934" algn="l" defTabSz="755934" rtl="0" eaLnBrk="1" latinLnBrk="0" hangingPunct="1">
                        <a:defRPr kumimoji="1" sz="1488" b="1" kern="1200">
                          <a:solidFill>
                            <a:schemeClr val="lt1"/>
                          </a:solidFill>
                          <a:latin typeface="Calibri" panose="020F0502020204030204"/>
                        </a:defRPr>
                      </a:lvl3pPr>
                      <a:lvl4pPr marL="1133902" algn="l" defTabSz="755934" rtl="0" eaLnBrk="1" latinLnBrk="0" hangingPunct="1">
                        <a:defRPr kumimoji="1" sz="1488" b="1" kern="1200">
                          <a:solidFill>
                            <a:schemeClr val="lt1"/>
                          </a:solidFill>
                          <a:latin typeface="Calibri" panose="020F0502020204030204"/>
                        </a:defRPr>
                      </a:lvl4pPr>
                      <a:lvl5pPr marL="1511869" algn="l" defTabSz="755934" rtl="0" eaLnBrk="1" latinLnBrk="0" hangingPunct="1">
                        <a:defRPr kumimoji="1" sz="1488" b="1" kern="1200">
                          <a:solidFill>
                            <a:schemeClr val="lt1"/>
                          </a:solidFill>
                          <a:latin typeface="Calibri" panose="020F0502020204030204"/>
                        </a:defRPr>
                      </a:lvl5pPr>
                      <a:lvl6pPr marL="1889836" algn="l" defTabSz="755934" rtl="0" eaLnBrk="1" latinLnBrk="0" hangingPunct="1">
                        <a:defRPr kumimoji="1" sz="1488" b="1" kern="1200">
                          <a:solidFill>
                            <a:schemeClr val="lt1"/>
                          </a:solidFill>
                          <a:latin typeface="Calibri" panose="020F0502020204030204"/>
                        </a:defRPr>
                      </a:lvl6pPr>
                      <a:lvl7pPr marL="2267803" algn="l" defTabSz="755934" rtl="0" eaLnBrk="1" latinLnBrk="0" hangingPunct="1">
                        <a:defRPr kumimoji="1" sz="1488" b="1" kern="1200">
                          <a:solidFill>
                            <a:schemeClr val="lt1"/>
                          </a:solidFill>
                          <a:latin typeface="Calibri" panose="020F0502020204030204"/>
                        </a:defRPr>
                      </a:lvl7pPr>
                      <a:lvl8pPr marL="2645771" algn="l" defTabSz="755934" rtl="0" eaLnBrk="1" latinLnBrk="0" hangingPunct="1">
                        <a:defRPr kumimoji="1" sz="1488" b="1" kern="1200">
                          <a:solidFill>
                            <a:schemeClr val="lt1"/>
                          </a:solidFill>
                          <a:latin typeface="Calibri" panose="020F0502020204030204"/>
                        </a:defRPr>
                      </a:lvl8pPr>
                      <a:lvl9pPr marL="3023738" algn="l" defTabSz="755934" rtl="0" eaLnBrk="1" latinLnBrk="0" hangingPunct="1">
                        <a:defRPr kumimoji="1" sz="1488" b="1" kern="1200">
                          <a:solidFill>
                            <a:schemeClr val="lt1"/>
                          </a:solidFill>
                          <a:latin typeface="Calibri" panose="020F0502020204030204"/>
                        </a:defRPr>
                      </a:lvl9pPr>
                    </a:lstStyle>
                    <a:p>
                      <a:pPr algn="ctr"/>
                      <a:r>
                        <a:rPr kumimoji="1" lang="ja-JP" altLang="en-US" sz="900" dirty="0">
                          <a:solidFill>
                            <a:schemeClr val="tx1"/>
                          </a:solidFill>
                          <a:latin typeface="BIZ UDゴシック" panose="020B0400000000000000" pitchFamily="49" charset="-128"/>
                          <a:ea typeface="BIZ UDゴシック" panose="020B0400000000000000" pitchFamily="49" charset="-128"/>
                        </a:rPr>
                        <a:t>裏表紙</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b="1" kern="1200">
                          <a:solidFill>
                            <a:schemeClr val="lt1"/>
                          </a:solidFill>
                          <a:latin typeface="Calibri" panose="020F0502020204030204"/>
                        </a:defRPr>
                      </a:lvl1pPr>
                      <a:lvl2pPr marL="377967" algn="l" defTabSz="755934" rtl="0" eaLnBrk="1" latinLnBrk="0" hangingPunct="1">
                        <a:defRPr kumimoji="1" sz="1488" b="1" kern="1200">
                          <a:solidFill>
                            <a:schemeClr val="lt1"/>
                          </a:solidFill>
                          <a:latin typeface="Calibri" panose="020F0502020204030204"/>
                        </a:defRPr>
                      </a:lvl2pPr>
                      <a:lvl3pPr marL="755934" algn="l" defTabSz="755934" rtl="0" eaLnBrk="1" latinLnBrk="0" hangingPunct="1">
                        <a:defRPr kumimoji="1" sz="1488" b="1" kern="1200">
                          <a:solidFill>
                            <a:schemeClr val="lt1"/>
                          </a:solidFill>
                          <a:latin typeface="Calibri" panose="020F0502020204030204"/>
                        </a:defRPr>
                      </a:lvl3pPr>
                      <a:lvl4pPr marL="1133902" algn="l" defTabSz="755934" rtl="0" eaLnBrk="1" latinLnBrk="0" hangingPunct="1">
                        <a:defRPr kumimoji="1" sz="1488" b="1" kern="1200">
                          <a:solidFill>
                            <a:schemeClr val="lt1"/>
                          </a:solidFill>
                          <a:latin typeface="Calibri" panose="020F0502020204030204"/>
                        </a:defRPr>
                      </a:lvl4pPr>
                      <a:lvl5pPr marL="1511869" algn="l" defTabSz="755934" rtl="0" eaLnBrk="1" latinLnBrk="0" hangingPunct="1">
                        <a:defRPr kumimoji="1" sz="1488" b="1" kern="1200">
                          <a:solidFill>
                            <a:schemeClr val="lt1"/>
                          </a:solidFill>
                          <a:latin typeface="Calibri" panose="020F0502020204030204"/>
                        </a:defRPr>
                      </a:lvl5pPr>
                      <a:lvl6pPr marL="1889836" algn="l" defTabSz="755934" rtl="0" eaLnBrk="1" latinLnBrk="0" hangingPunct="1">
                        <a:defRPr kumimoji="1" sz="1488" b="1" kern="1200">
                          <a:solidFill>
                            <a:schemeClr val="lt1"/>
                          </a:solidFill>
                          <a:latin typeface="Calibri" panose="020F0502020204030204"/>
                        </a:defRPr>
                      </a:lvl6pPr>
                      <a:lvl7pPr marL="2267803" algn="l" defTabSz="755934" rtl="0" eaLnBrk="1" latinLnBrk="0" hangingPunct="1">
                        <a:defRPr kumimoji="1" sz="1488" b="1" kern="1200">
                          <a:solidFill>
                            <a:schemeClr val="lt1"/>
                          </a:solidFill>
                          <a:latin typeface="Calibri" panose="020F0502020204030204"/>
                        </a:defRPr>
                      </a:lvl7pPr>
                      <a:lvl8pPr marL="2645771" algn="l" defTabSz="755934" rtl="0" eaLnBrk="1" latinLnBrk="0" hangingPunct="1">
                        <a:defRPr kumimoji="1" sz="1488" b="1" kern="1200">
                          <a:solidFill>
                            <a:schemeClr val="lt1"/>
                          </a:solidFill>
                          <a:latin typeface="Calibri" panose="020F0502020204030204"/>
                        </a:defRPr>
                      </a:lvl8pPr>
                      <a:lvl9pPr marL="3023738" algn="l" defTabSz="755934" rtl="0" eaLnBrk="1" latinLnBrk="0" hangingPunct="1">
                        <a:defRPr kumimoji="1" sz="1488" b="1" kern="1200">
                          <a:solidFill>
                            <a:schemeClr val="lt1"/>
                          </a:solidFill>
                          <a:latin typeface="Calibri" panose="020F0502020204030204"/>
                        </a:defRPr>
                      </a:lvl9pPr>
                    </a:lstStyle>
                    <a:p>
                      <a:pPr algn="ctr"/>
                      <a:r>
                        <a:rPr kumimoji="1" lang="ja-JP" altLang="en-US" sz="900" dirty="0">
                          <a:solidFill>
                            <a:schemeClr val="tx1"/>
                          </a:solidFill>
                          <a:latin typeface="BIZ UDゴシック" panose="020B0400000000000000" pitchFamily="49" charset="-128"/>
                          <a:ea typeface="BIZ UDゴシック" panose="020B0400000000000000" pitchFamily="49" charset="-128"/>
                        </a:rPr>
                        <a:t>裏表紙</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900" dirty="0">
                          <a:solidFill>
                            <a:schemeClr val="tx1"/>
                          </a:solidFill>
                          <a:latin typeface="BIZ UDゴシック" panose="020B0400000000000000" pitchFamily="49" charset="-128"/>
                          <a:ea typeface="BIZ UDゴシック" panose="020B0400000000000000" pitchFamily="49" charset="-128"/>
                        </a:rPr>
                        <a:t>裏面</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b="1" kern="1200">
                          <a:solidFill>
                            <a:schemeClr val="lt1"/>
                          </a:solidFill>
                          <a:latin typeface="Calibri" panose="020F0502020204030204"/>
                        </a:defRPr>
                      </a:lvl1pPr>
                      <a:lvl2pPr marL="377967" algn="l" defTabSz="755934" rtl="0" eaLnBrk="1" latinLnBrk="0" hangingPunct="1">
                        <a:defRPr kumimoji="1" sz="1488" b="1" kern="1200">
                          <a:solidFill>
                            <a:schemeClr val="lt1"/>
                          </a:solidFill>
                          <a:latin typeface="Calibri" panose="020F0502020204030204"/>
                        </a:defRPr>
                      </a:lvl2pPr>
                      <a:lvl3pPr marL="755934" algn="l" defTabSz="755934" rtl="0" eaLnBrk="1" latinLnBrk="0" hangingPunct="1">
                        <a:defRPr kumimoji="1" sz="1488" b="1" kern="1200">
                          <a:solidFill>
                            <a:schemeClr val="lt1"/>
                          </a:solidFill>
                          <a:latin typeface="Calibri" panose="020F0502020204030204"/>
                        </a:defRPr>
                      </a:lvl3pPr>
                      <a:lvl4pPr marL="1133902" algn="l" defTabSz="755934" rtl="0" eaLnBrk="1" latinLnBrk="0" hangingPunct="1">
                        <a:defRPr kumimoji="1" sz="1488" b="1" kern="1200">
                          <a:solidFill>
                            <a:schemeClr val="lt1"/>
                          </a:solidFill>
                          <a:latin typeface="Calibri" panose="020F0502020204030204"/>
                        </a:defRPr>
                      </a:lvl4pPr>
                      <a:lvl5pPr marL="1511869" algn="l" defTabSz="755934" rtl="0" eaLnBrk="1" latinLnBrk="0" hangingPunct="1">
                        <a:defRPr kumimoji="1" sz="1488" b="1" kern="1200">
                          <a:solidFill>
                            <a:schemeClr val="lt1"/>
                          </a:solidFill>
                          <a:latin typeface="Calibri" panose="020F0502020204030204"/>
                        </a:defRPr>
                      </a:lvl5pPr>
                      <a:lvl6pPr marL="1889836" algn="l" defTabSz="755934" rtl="0" eaLnBrk="1" latinLnBrk="0" hangingPunct="1">
                        <a:defRPr kumimoji="1" sz="1488" b="1" kern="1200">
                          <a:solidFill>
                            <a:schemeClr val="lt1"/>
                          </a:solidFill>
                          <a:latin typeface="Calibri" panose="020F0502020204030204"/>
                        </a:defRPr>
                      </a:lvl6pPr>
                      <a:lvl7pPr marL="2267803" algn="l" defTabSz="755934" rtl="0" eaLnBrk="1" latinLnBrk="0" hangingPunct="1">
                        <a:defRPr kumimoji="1" sz="1488" b="1" kern="1200">
                          <a:solidFill>
                            <a:schemeClr val="lt1"/>
                          </a:solidFill>
                          <a:latin typeface="Calibri" panose="020F0502020204030204"/>
                        </a:defRPr>
                      </a:lvl7pPr>
                      <a:lvl8pPr marL="2645771" algn="l" defTabSz="755934" rtl="0" eaLnBrk="1" latinLnBrk="0" hangingPunct="1">
                        <a:defRPr kumimoji="1" sz="1488" b="1" kern="1200">
                          <a:solidFill>
                            <a:schemeClr val="lt1"/>
                          </a:solidFill>
                          <a:latin typeface="Calibri" panose="020F0502020204030204"/>
                        </a:defRPr>
                      </a:lvl8pPr>
                      <a:lvl9pPr marL="3023738" algn="l" defTabSz="755934" rtl="0" eaLnBrk="1" latinLnBrk="0" hangingPunct="1">
                        <a:defRPr kumimoji="1" sz="1488" b="1" kern="1200">
                          <a:solidFill>
                            <a:schemeClr val="lt1"/>
                          </a:solidFill>
                          <a:latin typeface="Calibri" panose="020F0502020204030204"/>
                        </a:defRPr>
                      </a:lvl9pPr>
                    </a:lstStyle>
                    <a:p>
                      <a:pPr algn="ctr"/>
                      <a:r>
                        <a:rPr kumimoji="1" lang="ja-JP" altLang="en-US" sz="900" dirty="0">
                          <a:solidFill>
                            <a:schemeClr val="tx1"/>
                          </a:solidFill>
                          <a:latin typeface="BIZ UDゴシック" panose="020B0400000000000000" pitchFamily="49" charset="-128"/>
                          <a:ea typeface="BIZ UDゴシック" panose="020B0400000000000000" pitchFamily="49" charset="-128"/>
                        </a:rPr>
                        <a:t>中面</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988555"/>
                  </a:ext>
                </a:extLst>
              </a:tr>
              <a:tr h="254773">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lnSpc>
                          <a:spcPts val="11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サイズ</a:t>
                      </a:r>
                      <a:r>
                        <a:rPr kumimoji="1" lang="en-US" altLang="ja-JP" sz="900" dirty="0">
                          <a:solidFill>
                            <a:schemeClr val="tx1"/>
                          </a:solidFill>
                          <a:latin typeface="BIZ UDゴシック" panose="020B0400000000000000" pitchFamily="49" charset="-128"/>
                          <a:ea typeface="BIZ UDゴシック" panose="020B0400000000000000" pitchFamily="49" charset="-128"/>
                        </a:rPr>
                        <a:t>A</a:t>
                      </a:r>
                    </a:p>
                    <a:p>
                      <a:pPr algn="ctr">
                        <a:lnSpc>
                          <a:spcPts val="1100"/>
                        </a:lnSpc>
                      </a:pPr>
                      <a:r>
                        <a:rPr kumimoji="1" lang="en-US" altLang="ja-JP" sz="900" dirty="0">
                          <a:solidFill>
                            <a:schemeClr val="tx1"/>
                          </a:solidFill>
                          <a:latin typeface="BIZ UDゴシック" panose="020B0400000000000000" pitchFamily="49" charset="-128"/>
                          <a:ea typeface="BIZ UDゴシック" panose="020B0400000000000000" pitchFamily="49" charset="-128"/>
                        </a:rPr>
                        <a:t>1/3</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91653" marR="91653" marT="45827" marB="45827">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60,000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45,000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30,000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561284"/>
                  </a:ext>
                </a:extLst>
              </a:tr>
              <a:tr h="233071">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lnSpc>
                          <a:spcPts val="11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サイズ</a:t>
                      </a:r>
                      <a:r>
                        <a:rPr kumimoji="1" lang="en-US" altLang="ja-JP" sz="900" dirty="0">
                          <a:solidFill>
                            <a:schemeClr val="tx1"/>
                          </a:solidFill>
                          <a:latin typeface="BIZ UDゴシック" panose="020B0400000000000000" pitchFamily="49" charset="-128"/>
                          <a:ea typeface="BIZ UDゴシック" panose="020B0400000000000000" pitchFamily="49" charset="-128"/>
                        </a:rPr>
                        <a:t>B</a:t>
                      </a:r>
                    </a:p>
                    <a:p>
                      <a:pPr algn="ctr">
                        <a:lnSpc>
                          <a:spcPts val="1100"/>
                        </a:lnSpc>
                      </a:pPr>
                      <a:r>
                        <a:rPr kumimoji="1" lang="en-US" altLang="ja-JP" sz="900" dirty="0">
                          <a:solidFill>
                            <a:schemeClr val="tx1"/>
                          </a:solidFill>
                          <a:latin typeface="BIZ UDゴシック" panose="020B0400000000000000" pitchFamily="49" charset="-128"/>
                          <a:ea typeface="BIZ UDゴシック" panose="020B0400000000000000" pitchFamily="49" charset="-128"/>
                        </a:rPr>
                        <a:t>1/4</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91653" marR="91653" marT="45827" marB="45827">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50,000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37,500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25,000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849247"/>
                  </a:ext>
                </a:extLst>
              </a:tr>
              <a:tr h="316493">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lnSpc>
                          <a:spcPts val="11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サイズ</a:t>
                      </a:r>
                      <a:r>
                        <a:rPr kumimoji="1" lang="en-US" altLang="ja-JP" sz="900" dirty="0">
                          <a:solidFill>
                            <a:schemeClr val="tx1"/>
                          </a:solidFill>
                          <a:latin typeface="BIZ UDゴシック" panose="020B0400000000000000" pitchFamily="49" charset="-128"/>
                          <a:ea typeface="BIZ UDゴシック" panose="020B0400000000000000" pitchFamily="49" charset="-128"/>
                        </a:rPr>
                        <a:t>C</a:t>
                      </a:r>
                    </a:p>
                    <a:p>
                      <a:pPr algn="ctr">
                        <a:lnSpc>
                          <a:spcPts val="1100"/>
                        </a:lnSpc>
                      </a:pPr>
                      <a:r>
                        <a:rPr kumimoji="1" lang="en-US" altLang="ja-JP" sz="900" dirty="0">
                          <a:solidFill>
                            <a:schemeClr val="tx1"/>
                          </a:solidFill>
                          <a:latin typeface="BIZ UDゴシック" panose="020B0400000000000000" pitchFamily="49" charset="-128"/>
                          <a:ea typeface="BIZ UDゴシック" panose="020B0400000000000000" pitchFamily="49" charset="-128"/>
                        </a:rPr>
                        <a:t>1/5</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91653" marR="91653" marT="45827" marB="45827">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40,000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30,000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55934" rtl="0" eaLnBrk="1" latinLnBrk="0" hangingPunct="1">
                        <a:defRPr kumimoji="1" sz="1488" kern="1200">
                          <a:solidFill>
                            <a:schemeClr val="dk1"/>
                          </a:solidFill>
                          <a:latin typeface="Calibri" panose="020F0502020204030204"/>
                        </a:defRPr>
                      </a:lvl1pPr>
                      <a:lvl2pPr marL="377967" algn="l" defTabSz="755934" rtl="0" eaLnBrk="1" latinLnBrk="0" hangingPunct="1">
                        <a:defRPr kumimoji="1" sz="1488" kern="1200">
                          <a:solidFill>
                            <a:schemeClr val="dk1"/>
                          </a:solidFill>
                          <a:latin typeface="Calibri" panose="020F0502020204030204"/>
                        </a:defRPr>
                      </a:lvl2pPr>
                      <a:lvl3pPr marL="755934" algn="l" defTabSz="755934" rtl="0" eaLnBrk="1" latinLnBrk="0" hangingPunct="1">
                        <a:defRPr kumimoji="1" sz="1488" kern="1200">
                          <a:solidFill>
                            <a:schemeClr val="dk1"/>
                          </a:solidFill>
                          <a:latin typeface="Calibri" panose="020F0502020204030204"/>
                        </a:defRPr>
                      </a:lvl3pPr>
                      <a:lvl4pPr marL="1133902" algn="l" defTabSz="755934" rtl="0" eaLnBrk="1" latinLnBrk="0" hangingPunct="1">
                        <a:defRPr kumimoji="1" sz="1488" kern="1200">
                          <a:solidFill>
                            <a:schemeClr val="dk1"/>
                          </a:solidFill>
                          <a:latin typeface="Calibri" panose="020F0502020204030204"/>
                        </a:defRPr>
                      </a:lvl4pPr>
                      <a:lvl5pPr marL="1511869" algn="l" defTabSz="755934" rtl="0" eaLnBrk="1" latinLnBrk="0" hangingPunct="1">
                        <a:defRPr kumimoji="1" sz="1488" kern="1200">
                          <a:solidFill>
                            <a:schemeClr val="dk1"/>
                          </a:solidFill>
                          <a:latin typeface="Calibri" panose="020F0502020204030204"/>
                        </a:defRPr>
                      </a:lvl5pPr>
                      <a:lvl6pPr marL="1889836" algn="l" defTabSz="755934" rtl="0" eaLnBrk="1" latinLnBrk="0" hangingPunct="1">
                        <a:defRPr kumimoji="1" sz="1488" kern="1200">
                          <a:solidFill>
                            <a:schemeClr val="dk1"/>
                          </a:solidFill>
                          <a:latin typeface="Calibri" panose="020F0502020204030204"/>
                        </a:defRPr>
                      </a:lvl6pPr>
                      <a:lvl7pPr marL="2267803" algn="l" defTabSz="755934" rtl="0" eaLnBrk="1" latinLnBrk="0" hangingPunct="1">
                        <a:defRPr kumimoji="1" sz="1488" kern="1200">
                          <a:solidFill>
                            <a:schemeClr val="dk1"/>
                          </a:solidFill>
                          <a:latin typeface="Calibri" panose="020F0502020204030204"/>
                        </a:defRPr>
                      </a:lvl7pPr>
                      <a:lvl8pPr marL="2645771" algn="l" defTabSz="755934" rtl="0" eaLnBrk="1" latinLnBrk="0" hangingPunct="1">
                        <a:defRPr kumimoji="1" sz="1488" kern="1200">
                          <a:solidFill>
                            <a:schemeClr val="dk1"/>
                          </a:solidFill>
                          <a:latin typeface="Calibri" panose="020F0502020204030204"/>
                        </a:defRPr>
                      </a:lvl8pPr>
                      <a:lvl9pPr marL="3023738" algn="l" defTabSz="755934" rtl="0" eaLnBrk="1" latinLnBrk="0" hangingPunct="1">
                        <a:defRPr kumimoji="1" sz="1488" kern="1200">
                          <a:solidFill>
                            <a:schemeClr val="dk1"/>
                          </a:solidFill>
                          <a:latin typeface="Calibri" panose="020F0502020204030204"/>
                        </a:defRPr>
                      </a:lvl9pPr>
                    </a:lstStyle>
                    <a:p>
                      <a:pPr algn="ctr"/>
                      <a:r>
                        <a:rPr kumimoji="1" lang="en-US" altLang="ja-JP" sz="900" dirty="0">
                          <a:solidFill>
                            <a:schemeClr val="tx1"/>
                          </a:solidFill>
                          <a:latin typeface="BIZ UDゴシック" panose="020B0400000000000000" pitchFamily="49" charset="-128"/>
                          <a:ea typeface="BIZ UDゴシック" panose="020B0400000000000000" pitchFamily="49" charset="-128"/>
                        </a:rPr>
                        <a:t>20,000</a:t>
                      </a:r>
                      <a:r>
                        <a:rPr kumimoji="1" lang="ja-JP" altLang="en-US" sz="900" dirty="0">
                          <a:solidFill>
                            <a:schemeClr val="tx1"/>
                          </a:solidFill>
                          <a:latin typeface="BIZ UDゴシック" panose="020B0400000000000000" pitchFamily="49" charset="-128"/>
                          <a:ea typeface="BIZ UDゴシック" panose="020B0400000000000000" pitchFamily="49" charset="-128"/>
                        </a:rPr>
                        <a:t>円</a:t>
                      </a:r>
                    </a:p>
                  </a:txBody>
                  <a:tcPr marL="91653" marR="91653" marT="45827" marB="4582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91279"/>
                  </a:ext>
                </a:extLst>
              </a:tr>
            </a:tbl>
          </a:graphicData>
        </a:graphic>
      </p:graphicFrame>
      <p:sp>
        <p:nvSpPr>
          <p:cNvPr id="9" name="テキスト ボックス 8">
            <a:extLst>
              <a:ext uri="{FF2B5EF4-FFF2-40B4-BE49-F238E27FC236}">
                <a16:creationId xmlns:a16="http://schemas.microsoft.com/office/drawing/2014/main" id="{71B3CBC2-BB13-E487-E054-B469412C8596}"/>
              </a:ext>
            </a:extLst>
          </p:cNvPr>
          <p:cNvSpPr txBox="1"/>
          <p:nvPr/>
        </p:nvSpPr>
        <p:spPr>
          <a:xfrm>
            <a:off x="5083421" y="7868101"/>
            <a:ext cx="1261884" cy="253916"/>
          </a:xfrm>
          <a:prstGeom prst="rect">
            <a:avLst/>
          </a:prstGeom>
          <a:noFill/>
        </p:spPr>
        <p:txBody>
          <a:bodyPr wrap="none" rtlCol="0">
            <a:spAutoFit/>
          </a:bodyPr>
          <a:lstStyle/>
          <a:p>
            <a:pPr>
              <a:defRPr/>
            </a:pPr>
            <a:r>
              <a:rPr kumimoji="1" lang="ja-JP" altLang="en-US" sz="1050" b="1" dirty="0">
                <a:ln w="0"/>
                <a:solidFill>
                  <a:srgbClr val="4472C4"/>
                </a:solidFill>
                <a:latin typeface="HG丸ｺﾞｼｯｸM-PRO" panose="020F0400000000000000" pitchFamily="50" charset="-128"/>
                <a:ea typeface="HG丸ｺﾞｼｯｸM-PRO" panose="020F0400000000000000" pitchFamily="50" charset="-128"/>
              </a:rPr>
              <a:t>広告掲載について</a:t>
            </a:r>
            <a:endParaRPr kumimoji="1" lang="ja-JP" altLang="en-US" sz="1050" dirty="0">
              <a:solidFill>
                <a:prstClr val="black"/>
              </a:solidFill>
              <a:latin typeface="Calibri" panose="020F0502020204030204"/>
            </a:endParaRPr>
          </a:p>
        </p:txBody>
      </p:sp>
      <p:pic>
        <p:nvPicPr>
          <p:cNvPr id="10" name="図 9">
            <a:extLst>
              <a:ext uri="{FF2B5EF4-FFF2-40B4-BE49-F238E27FC236}">
                <a16:creationId xmlns:a16="http://schemas.microsoft.com/office/drawing/2014/main" id="{C4DF94AA-4532-E850-58C7-720194ACE00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17576" y="7958980"/>
            <a:ext cx="3860607" cy="2294124"/>
          </a:xfrm>
          <a:prstGeom prst="rect">
            <a:avLst/>
          </a:prstGeom>
        </p:spPr>
      </p:pic>
      <p:sp>
        <p:nvSpPr>
          <p:cNvPr id="11" name="テキスト ボックス 10">
            <a:extLst>
              <a:ext uri="{FF2B5EF4-FFF2-40B4-BE49-F238E27FC236}">
                <a16:creationId xmlns:a16="http://schemas.microsoft.com/office/drawing/2014/main" id="{8680A667-9D22-4B16-94F1-949F08891287}"/>
              </a:ext>
            </a:extLst>
          </p:cNvPr>
          <p:cNvSpPr txBox="1"/>
          <p:nvPr/>
        </p:nvSpPr>
        <p:spPr>
          <a:xfrm>
            <a:off x="674929" y="8270278"/>
            <a:ext cx="3215137" cy="2251899"/>
          </a:xfrm>
          <a:prstGeom prst="rect">
            <a:avLst/>
          </a:prstGeom>
          <a:noFill/>
        </p:spPr>
        <p:txBody>
          <a:bodyPr wrap="square" rtlCol="0">
            <a:spAutoFit/>
          </a:bodyPr>
          <a:lstStyle/>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入会は随時受付しています。</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（年度は</a:t>
            </a:r>
            <a:r>
              <a:rPr kumimoji="1" lang="en-US" altLang="ja-JP" sz="950" dirty="0">
                <a:solidFill>
                  <a:prstClr val="black"/>
                </a:solidFill>
                <a:latin typeface="BIZ UDPゴシック" panose="020B0400000000000000" pitchFamily="50" charset="-128"/>
                <a:ea typeface="BIZ UDPゴシック" panose="020B0400000000000000" pitchFamily="50" charset="-128"/>
              </a:rPr>
              <a:t>4</a:t>
            </a:r>
            <a:r>
              <a:rPr kumimoji="1" lang="ja-JP" altLang="en-US" sz="950" dirty="0">
                <a:solidFill>
                  <a:prstClr val="black"/>
                </a:solidFill>
                <a:latin typeface="BIZ UDPゴシック" panose="020B0400000000000000" pitchFamily="50" charset="-128"/>
                <a:ea typeface="BIZ UDPゴシック" panose="020B0400000000000000" pitchFamily="50" charset="-128"/>
              </a:rPr>
              <a:t>月</a:t>
            </a:r>
            <a:r>
              <a:rPr kumimoji="1" lang="en-US" altLang="ja-JP" sz="950" dirty="0">
                <a:solidFill>
                  <a:prstClr val="black"/>
                </a:solidFill>
                <a:latin typeface="BIZ UDPゴシック" panose="020B0400000000000000" pitchFamily="50" charset="-128"/>
                <a:ea typeface="BIZ UDPゴシック" panose="020B0400000000000000" pitchFamily="50" charset="-128"/>
              </a:rPr>
              <a:t>1</a:t>
            </a:r>
            <a:r>
              <a:rPr kumimoji="1" lang="ja-JP" altLang="en-US" sz="950" dirty="0">
                <a:solidFill>
                  <a:prstClr val="black"/>
                </a:solidFill>
                <a:latin typeface="BIZ UDPゴシック" panose="020B0400000000000000" pitchFamily="50" charset="-128"/>
                <a:ea typeface="BIZ UDPゴシック" panose="020B0400000000000000" pitchFamily="50" charset="-128"/>
              </a:rPr>
              <a:t>日～翌年</a:t>
            </a:r>
            <a:r>
              <a:rPr kumimoji="1" lang="en-US" altLang="ja-JP" sz="950" dirty="0">
                <a:solidFill>
                  <a:prstClr val="black"/>
                </a:solidFill>
                <a:latin typeface="BIZ UDPゴシック" panose="020B0400000000000000" pitchFamily="50" charset="-128"/>
                <a:ea typeface="BIZ UDPゴシック" panose="020B0400000000000000" pitchFamily="50" charset="-128"/>
              </a:rPr>
              <a:t>3</a:t>
            </a:r>
            <a:r>
              <a:rPr kumimoji="1" lang="ja-JP" altLang="en-US" sz="950" dirty="0">
                <a:solidFill>
                  <a:prstClr val="black"/>
                </a:solidFill>
                <a:latin typeface="BIZ UDPゴシック" panose="020B0400000000000000" pitchFamily="50" charset="-128"/>
                <a:ea typeface="BIZ UDPゴシック" panose="020B0400000000000000" pitchFamily="50" charset="-128"/>
              </a:rPr>
              <a:t>月</a:t>
            </a:r>
            <a:r>
              <a:rPr kumimoji="1" lang="en-US" altLang="ja-JP" sz="950" dirty="0">
                <a:solidFill>
                  <a:prstClr val="black"/>
                </a:solidFill>
                <a:latin typeface="BIZ UDPゴシック" panose="020B0400000000000000" pitchFamily="50" charset="-128"/>
                <a:ea typeface="BIZ UDPゴシック" panose="020B0400000000000000" pitchFamily="50" charset="-128"/>
              </a:rPr>
              <a:t>31</a:t>
            </a:r>
            <a:r>
              <a:rPr kumimoji="1" lang="ja-JP" altLang="en-US" sz="950" dirty="0">
                <a:solidFill>
                  <a:prstClr val="black"/>
                </a:solidFill>
                <a:latin typeface="BIZ UDPゴシック" panose="020B0400000000000000" pitchFamily="50" charset="-128"/>
                <a:ea typeface="BIZ UDPゴシック" panose="020B0400000000000000" pitchFamily="50" charset="-128"/>
              </a:rPr>
              <a:t>日まで）</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lnSpc>
                <a:spcPts val="700"/>
              </a:lnSpc>
              <a:defRPr/>
            </a:pP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新規入会をご希望の施設は、当協会ホームぺージより</a:t>
            </a:r>
            <a:r>
              <a:rPr kumimoji="1" lang="en-US" altLang="ja-JP" sz="950" dirty="0">
                <a:solidFill>
                  <a:prstClr val="black"/>
                </a:solidFill>
                <a:latin typeface="BIZ UDPゴシック" panose="020B0400000000000000" pitchFamily="50" charset="-128"/>
                <a:ea typeface="BIZ UDPゴシック" panose="020B0400000000000000" pitchFamily="50" charset="-128"/>
              </a:rPr>
              <a:t>WEB</a:t>
            </a:r>
            <a:r>
              <a:rPr kumimoji="1" lang="ja-JP" altLang="en-US" sz="950" dirty="0">
                <a:solidFill>
                  <a:prstClr val="black"/>
                </a:solidFill>
                <a:latin typeface="BIZ UDPゴシック" panose="020B0400000000000000" pitchFamily="50" charset="-128"/>
                <a:ea typeface="BIZ UDPゴシック" panose="020B0400000000000000" pitchFamily="50" charset="-128"/>
              </a:rPr>
              <a:t>にてお申し込みください。（入会案内のページ）</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lnSpc>
                <a:spcPts val="700"/>
              </a:lnSpc>
              <a:defRPr/>
            </a:pP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●年会費　　正会員（事業所）</a:t>
            </a:r>
            <a:r>
              <a:rPr kumimoji="1" lang="en-US" altLang="ja-JP" sz="950" dirty="0">
                <a:solidFill>
                  <a:prstClr val="black"/>
                </a:solidFill>
                <a:latin typeface="BIZ UDPゴシック" panose="020B0400000000000000" pitchFamily="50" charset="-128"/>
                <a:ea typeface="BIZ UDPゴシック" panose="020B0400000000000000" pitchFamily="50" charset="-128"/>
              </a:rPr>
              <a:t>20,000</a:t>
            </a:r>
            <a:r>
              <a:rPr kumimoji="1" lang="ja-JP" altLang="en-US" sz="950" dirty="0">
                <a:solidFill>
                  <a:prstClr val="black"/>
                </a:solidFill>
                <a:latin typeface="BIZ UDPゴシック" panose="020B0400000000000000" pitchFamily="50" charset="-128"/>
                <a:ea typeface="BIZ UDPゴシック" panose="020B0400000000000000" pitchFamily="50" charset="-128"/>
              </a:rPr>
              <a:t>円</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　　　　　　　　賛助会員（個人）</a:t>
            </a:r>
            <a:r>
              <a:rPr kumimoji="1" lang="en-US" altLang="ja-JP" sz="950" dirty="0">
                <a:solidFill>
                  <a:prstClr val="black"/>
                </a:solidFill>
                <a:latin typeface="BIZ UDPゴシック" panose="020B0400000000000000" pitchFamily="50" charset="-128"/>
                <a:ea typeface="BIZ UDPゴシック" panose="020B0400000000000000" pitchFamily="50" charset="-128"/>
              </a:rPr>
              <a:t>12,000</a:t>
            </a:r>
            <a:r>
              <a:rPr kumimoji="1" lang="ja-JP" altLang="en-US" sz="950" dirty="0">
                <a:solidFill>
                  <a:prstClr val="black"/>
                </a:solidFill>
                <a:latin typeface="BIZ UDPゴシック" panose="020B0400000000000000" pitchFamily="50" charset="-128"/>
                <a:ea typeface="BIZ UDPゴシック" panose="020B0400000000000000" pitchFamily="50" charset="-128"/>
              </a:rPr>
              <a:t>円　</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lnSpc>
                <a:spcPts val="700"/>
              </a:lnSpc>
              <a:defRPr/>
            </a:pP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●入会金　　正会員（事業所）</a:t>
            </a:r>
            <a:r>
              <a:rPr kumimoji="1" lang="en-US" altLang="ja-JP" sz="950" dirty="0">
                <a:solidFill>
                  <a:prstClr val="black"/>
                </a:solidFill>
                <a:latin typeface="BIZ UDPゴシック" panose="020B0400000000000000" pitchFamily="50" charset="-128"/>
                <a:ea typeface="BIZ UDPゴシック" panose="020B0400000000000000" pitchFamily="50" charset="-128"/>
              </a:rPr>
              <a:t>20,000</a:t>
            </a:r>
            <a:r>
              <a:rPr kumimoji="1" lang="ja-JP" altLang="en-US" sz="950" dirty="0">
                <a:solidFill>
                  <a:prstClr val="black"/>
                </a:solidFill>
                <a:latin typeface="BIZ UDPゴシック" panose="020B0400000000000000" pitchFamily="50" charset="-128"/>
                <a:ea typeface="BIZ UDPゴシック" panose="020B0400000000000000" pitchFamily="50" charset="-128"/>
              </a:rPr>
              <a:t>円　</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　　　　　　　　賛助会員（個人）</a:t>
            </a:r>
            <a:r>
              <a:rPr kumimoji="1" lang="en-US" altLang="ja-JP" sz="950" dirty="0">
                <a:solidFill>
                  <a:prstClr val="black"/>
                </a:solidFill>
                <a:latin typeface="BIZ UDPゴシック" panose="020B0400000000000000" pitchFamily="50" charset="-128"/>
                <a:ea typeface="BIZ UDPゴシック" panose="020B0400000000000000" pitchFamily="50" charset="-128"/>
              </a:rPr>
              <a:t>  5,000</a:t>
            </a:r>
            <a:r>
              <a:rPr kumimoji="1" lang="ja-JP" altLang="en-US" sz="950" dirty="0">
                <a:solidFill>
                  <a:prstClr val="black"/>
                </a:solidFill>
                <a:latin typeface="BIZ UDPゴシック" panose="020B0400000000000000" pitchFamily="50" charset="-128"/>
                <a:ea typeface="BIZ UDPゴシック" panose="020B0400000000000000" pitchFamily="50" charset="-128"/>
              </a:rPr>
              <a:t>円</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lnSpc>
                <a:spcPts val="700"/>
              </a:lnSpc>
              <a:defRPr/>
            </a:pP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          個人会員の入会につきましては</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r>
              <a:rPr kumimoji="1" lang="ja-JP" altLang="en-US" sz="950" dirty="0">
                <a:solidFill>
                  <a:prstClr val="black"/>
                </a:solidFill>
                <a:latin typeface="BIZ UDPゴシック" panose="020B0400000000000000" pitchFamily="50" charset="-128"/>
                <a:ea typeface="BIZ UDPゴシック" panose="020B0400000000000000" pitchFamily="50" charset="-128"/>
              </a:rPr>
              <a:t>　　         事務局までご連絡ください。</a:t>
            </a:r>
            <a:endParaRPr kumimoji="1" lang="en-US" altLang="ja-JP" sz="950" dirty="0">
              <a:solidFill>
                <a:prstClr val="black"/>
              </a:solidFill>
              <a:latin typeface="BIZ UDPゴシック" panose="020B0400000000000000" pitchFamily="50" charset="-128"/>
              <a:ea typeface="BIZ UDPゴシック" panose="020B0400000000000000" pitchFamily="50" charset="-128"/>
            </a:endParaRPr>
          </a:p>
          <a:p>
            <a:pPr>
              <a:defRPr/>
            </a:pPr>
            <a:endParaRPr kumimoji="1" lang="en-US" altLang="ja-JP" sz="1100" dirty="0">
              <a:solidFill>
                <a:prstClr val="black"/>
              </a:solidFill>
              <a:latin typeface="Calibri" panose="020F0502020204030204"/>
            </a:endParaRPr>
          </a:p>
          <a:p>
            <a:pPr>
              <a:defRPr/>
            </a:pPr>
            <a:endParaRPr kumimoji="1" lang="en-US" altLang="ja-JP" sz="1100" dirty="0">
              <a:solidFill>
                <a:prstClr val="black"/>
              </a:solidFill>
              <a:latin typeface="Calibri" panose="020F0502020204030204"/>
            </a:endParaRPr>
          </a:p>
        </p:txBody>
      </p:sp>
      <p:sp>
        <p:nvSpPr>
          <p:cNvPr id="12" name="テキスト ボックス 11">
            <a:extLst>
              <a:ext uri="{FF2B5EF4-FFF2-40B4-BE49-F238E27FC236}">
                <a16:creationId xmlns:a16="http://schemas.microsoft.com/office/drawing/2014/main" id="{13B6D9D6-845F-9FC4-E215-A547B2157825}"/>
              </a:ext>
            </a:extLst>
          </p:cNvPr>
          <p:cNvSpPr txBox="1"/>
          <p:nvPr/>
        </p:nvSpPr>
        <p:spPr>
          <a:xfrm>
            <a:off x="1602110" y="8010507"/>
            <a:ext cx="1199103" cy="276999"/>
          </a:xfrm>
          <a:prstGeom prst="rect">
            <a:avLst/>
          </a:prstGeom>
          <a:noFill/>
        </p:spPr>
        <p:txBody>
          <a:bodyPr wrap="square" rtlCol="0">
            <a:spAutoFit/>
          </a:bodyPr>
          <a:lstStyle/>
          <a:p>
            <a:pPr>
              <a:defRPr/>
            </a:pPr>
            <a:r>
              <a:rPr kumimoji="1" lang="ja-JP" altLang="en-US" sz="1200" dirty="0">
                <a:solidFill>
                  <a:srgbClr val="4472C4"/>
                </a:solidFill>
                <a:latin typeface="HG丸ｺﾞｼｯｸM-PRO" panose="020F0400000000000000" pitchFamily="50" charset="-128"/>
                <a:ea typeface="HG丸ｺﾞｼｯｸM-PRO" panose="020F0400000000000000" pitchFamily="50" charset="-128"/>
              </a:rPr>
              <a:t>入会のご案内</a:t>
            </a:r>
          </a:p>
        </p:txBody>
      </p:sp>
      <p:sp>
        <p:nvSpPr>
          <p:cNvPr id="13" name="正方形/長方形 12">
            <a:extLst>
              <a:ext uri="{FF2B5EF4-FFF2-40B4-BE49-F238E27FC236}">
                <a16:creationId xmlns:a16="http://schemas.microsoft.com/office/drawing/2014/main" id="{D28D873F-5A5D-6444-7B2F-3F276A16C98F}"/>
              </a:ext>
            </a:extLst>
          </p:cNvPr>
          <p:cNvSpPr/>
          <p:nvPr/>
        </p:nvSpPr>
        <p:spPr>
          <a:xfrm flipH="1">
            <a:off x="2947926" y="8987872"/>
            <a:ext cx="1254030" cy="1158901"/>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4"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61701C28-331D-A7D9-A5F6-6B77F28D473E}"/>
              </a:ext>
            </a:extLst>
          </p:cNvPr>
          <p:cNvSpPr/>
          <p:nvPr/>
        </p:nvSpPr>
        <p:spPr>
          <a:xfrm>
            <a:off x="4276677" y="770366"/>
            <a:ext cx="3001719" cy="1361273"/>
          </a:xfrm>
          <a:prstGeom prst="roundRect">
            <a:avLst>
              <a:gd name="adj" fmla="val 2918"/>
            </a:avLst>
          </a:prstGeom>
          <a:solidFill>
            <a:srgbClr val="FFF1E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角丸四角形 32">
            <a:extLst>
              <a:ext uri="{FF2B5EF4-FFF2-40B4-BE49-F238E27FC236}">
                <a16:creationId xmlns:a16="http://schemas.microsoft.com/office/drawing/2014/main" id="{81E1C9FE-ABCC-0D75-85E0-BAFBE5E32A28}"/>
              </a:ext>
            </a:extLst>
          </p:cNvPr>
          <p:cNvSpPr/>
          <p:nvPr/>
        </p:nvSpPr>
        <p:spPr>
          <a:xfrm>
            <a:off x="4325326" y="716498"/>
            <a:ext cx="2962069" cy="1407937"/>
          </a:xfrm>
          <a:prstGeom prst="roundRect">
            <a:avLst>
              <a:gd name="adj" fmla="val 0"/>
            </a:avLst>
          </a:prstGeom>
          <a:noFill/>
          <a:ln w="63500" cap="flat" cmpd="sng" algn="ctr">
            <a:solidFill>
              <a:srgbClr val="FEB8AC">
                <a:alpha val="7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3B464F9F-96E0-1FEE-BEDE-EC873A7EEEA1}"/>
              </a:ext>
            </a:extLst>
          </p:cNvPr>
          <p:cNvSpPr txBox="1"/>
          <p:nvPr/>
        </p:nvSpPr>
        <p:spPr>
          <a:xfrm>
            <a:off x="5085627" y="6370550"/>
            <a:ext cx="184731" cy="238527"/>
          </a:xfrm>
          <a:prstGeom prst="rect">
            <a:avLst/>
          </a:prstGeom>
          <a:noFill/>
        </p:spPr>
        <p:txBody>
          <a:bodyPr wrap="none" rtlCol="0">
            <a:spAutoFit/>
          </a:bodyPr>
          <a:lstStyle/>
          <a:p>
            <a:endParaRPr kumimoji="1" lang="ja-JP" altLang="en-US" sz="950" dirty="0">
              <a:solidFill>
                <a:prstClr val="black"/>
              </a:solidFill>
              <a:latin typeface="BIZ UDゴシック" panose="020B0400000000000000" pitchFamily="49" charset="-128"/>
              <a:ea typeface="BIZ UDゴシック" panose="020B0400000000000000" pitchFamily="49" charset="-128"/>
            </a:endParaRPr>
          </a:p>
        </p:txBody>
      </p:sp>
      <p:sp>
        <p:nvSpPr>
          <p:cNvPr id="17" name="角丸四角形 54">
            <a:extLst>
              <a:ext uri="{FF2B5EF4-FFF2-40B4-BE49-F238E27FC236}">
                <a16:creationId xmlns:a16="http://schemas.microsoft.com/office/drawing/2014/main" id="{D58BB6BD-414B-D6A6-9938-D2A91682B22E}"/>
              </a:ext>
            </a:extLst>
          </p:cNvPr>
          <p:cNvSpPr/>
          <p:nvPr/>
        </p:nvSpPr>
        <p:spPr>
          <a:xfrm>
            <a:off x="4319485" y="6098148"/>
            <a:ext cx="2944106" cy="1616693"/>
          </a:xfrm>
          <a:prstGeom prst="roundRect">
            <a:avLst>
              <a:gd name="adj" fmla="val 17712"/>
            </a:avLst>
          </a:prstGeom>
          <a:solidFill>
            <a:srgbClr val="C6F0E8"/>
          </a:solidFill>
          <a:ln w="88900" cap="flat" cmpd="sng" algn="ctr">
            <a:solidFill>
              <a:sysClr val="window" lastClr="FFFFFF">
                <a:alpha val="74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6FF97F11-4A6E-D856-A527-697F727E9803}"/>
              </a:ext>
            </a:extLst>
          </p:cNvPr>
          <p:cNvSpPr txBox="1"/>
          <p:nvPr/>
        </p:nvSpPr>
        <p:spPr>
          <a:xfrm>
            <a:off x="4397167" y="6286742"/>
            <a:ext cx="2803701" cy="1261884"/>
          </a:xfrm>
          <a:prstGeom prst="rect">
            <a:avLst/>
          </a:prstGeom>
          <a:noFill/>
        </p:spPr>
        <p:txBody>
          <a:bodyPr wrap="square" rtlCol="0">
            <a:spAutoFit/>
          </a:bodyPr>
          <a:lstStyle/>
          <a:p>
            <a:r>
              <a:rPr lang="ja-JP" altLang="en-US" sz="950" dirty="0">
                <a:solidFill>
                  <a:prstClr val="black"/>
                </a:solidFill>
                <a:latin typeface="BIZ UDGothic" panose="020B0400000000000000" pitchFamily="49" charset="-128"/>
                <a:ea typeface="BIZ UDGothic" panose="020B0400000000000000" pitchFamily="49" charset="-128"/>
              </a:rPr>
              <a:t>今号では、</a:t>
            </a:r>
            <a:r>
              <a:rPr lang="en-US" altLang="ja-JP" sz="950" dirty="0">
                <a:solidFill>
                  <a:prstClr val="black"/>
                </a:solidFill>
                <a:latin typeface="BIZ UDGothic" panose="020B0400000000000000" pitchFamily="49" charset="-128"/>
                <a:ea typeface="BIZ UDGothic" panose="020B0400000000000000" pitchFamily="49" charset="-128"/>
              </a:rPr>
              <a:t>AI </a:t>
            </a:r>
            <a:r>
              <a:rPr lang="ja-JP" altLang="en-US" sz="950" dirty="0">
                <a:solidFill>
                  <a:prstClr val="black"/>
                </a:solidFill>
                <a:latin typeface="BIZ UDGothic" panose="020B0400000000000000" pitchFamily="49" charset="-128"/>
                <a:ea typeface="BIZ UDGothic" panose="020B0400000000000000" pitchFamily="49" charset="-128"/>
              </a:rPr>
              <a:t>を活用している事業所へのインタビューや、安心して働ける環境づくりのためのカスタマーハラスメントへの備えについてご紹介しました。少しでも「読んでよかった」と感じていただければ嬉しく思います。アンケートで寄せられたご意見も参考に、これからも親しみやすく、お役に立てる広報誌をお届けできるよう工夫してまいります。</a:t>
            </a:r>
            <a:endParaRPr kumimoji="1" lang="ja-JP" altLang="en-US" sz="950" dirty="0">
              <a:solidFill>
                <a:prstClr val="black"/>
              </a:solidFill>
              <a:latin typeface="BIZ UDGothic" panose="020B0400000000000000" pitchFamily="49" charset="-128"/>
              <a:ea typeface="BIZ UDGothic" panose="020B0400000000000000" pitchFamily="49" charset="-128"/>
            </a:endParaRPr>
          </a:p>
        </p:txBody>
      </p:sp>
      <p:sp>
        <p:nvSpPr>
          <p:cNvPr id="19" name="テキスト ボックス 4">
            <a:extLst>
              <a:ext uri="{FF2B5EF4-FFF2-40B4-BE49-F238E27FC236}">
                <a16:creationId xmlns:a16="http://schemas.microsoft.com/office/drawing/2014/main" id="{E3D57C7F-0C5B-A1DB-6A40-5E5F93D7BCB3}"/>
              </a:ext>
            </a:extLst>
          </p:cNvPr>
          <p:cNvSpPr txBox="1"/>
          <p:nvPr/>
        </p:nvSpPr>
        <p:spPr>
          <a:xfrm>
            <a:off x="5804570" y="7422214"/>
            <a:ext cx="1323343" cy="2689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4"/>
              </a:lnSpc>
              <a:defRPr/>
            </a:pPr>
            <a:r>
              <a:rPr lang="ja-JP" altLang="en-US" sz="1050" kern="100" dirty="0">
                <a:solidFill>
                  <a:srgbClr val="1D1C1D"/>
                </a:solidFill>
                <a:latin typeface="HG丸ｺﾞｼｯｸM-PRO" panose="020F0600000000000000" pitchFamily="50" charset="-128"/>
                <a:ea typeface="HG丸ｺﾞｼｯｸM-PRO" panose="020F0600000000000000" pitchFamily="50" charset="-128"/>
                <a:cs typeface="Arial" panose="020B0604020202020204" pitchFamily="34" charset="0"/>
              </a:rPr>
              <a:t>　</a:t>
            </a:r>
            <a:r>
              <a:rPr kumimoji="1" lang="ja-JP" altLang="en-US" sz="950" dirty="0">
                <a:solidFill>
                  <a:prstClr val="black"/>
                </a:solidFill>
                <a:latin typeface="BIZ UDゴシック" panose="020B0400000000000000" pitchFamily="49" charset="-128"/>
                <a:ea typeface="BIZ UDゴシック" panose="020B0400000000000000" pitchFamily="49" charset="-128"/>
              </a:rPr>
              <a:t>広報委員会　一同</a:t>
            </a:r>
          </a:p>
        </p:txBody>
      </p:sp>
      <p:grpSp>
        <p:nvGrpSpPr>
          <p:cNvPr id="20" name="グループ化 19">
            <a:extLst>
              <a:ext uri="{FF2B5EF4-FFF2-40B4-BE49-F238E27FC236}">
                <a16:creationId xmlns:a16="http://schemas.microsoft.com/office/drawing/2014/main" id="{0C638089-B57C-DF7F-D5B7-D316DC6F6B48}"/>
              </a:ext>
            </a:extLst>
          </p:cNvPr>
          <p:cNvGrpSpPr/>
          <p:nvPr/>
        </p:nvGrpSpPr>
        <p:grpSpPr>
          <a:xfrm>
            <a:off x="318741" y="6871262"/>
            <a:ext cx="3859441" cy="1038612"/>
            <a:chOff x="892631" y="6818097"/>
            <a:chExt cx="3962296" cy="1038612"/>
          </a:xfrm>
        </p:grpSpPr>
        <p:pic>
          <p:nvPicPr>
            <p:cNvPr id="21" name="図 20">
              <a:extLst>
                <a:ext uri="{FF2B5EF4-FFF2-40B4-BE49-F238E27FC236}">
                  <a16:creationId xmlns:a16="http://schemas.microsoft.com/office/drawing/2014/main" id="{98A91D26-1B0F-8898-4515-A248FF0A4F2E}"/>
                </a:ext>
              </a:extLst>
            </p:cNvPr>
            <p:cNvPicPr>
              <a:picLocks noChangeAspect="1"/>
            </p:cNvPicPr>
            <p:nvPr/>
          </p:nvPicPr>
          <p:blipFill>
            <a:blip r:embed="rId6"/>
            <a:stretch>
              <a:fillRect/>
            </a:stretch>
          </p:blipFill>
          <p:spPr>
            <a:xfrm>
              <a:off x="892631" y="6818097"/>
              <a:ext cx="3962296" cy="1038612"/>
            </a:xfrm>
            <a:prstGeom prst="rect">
              <a:avLst/>
            </a:prstGeom>
          </p:spPr>
        </p:pic>
        <p:sp>
          <p:nvSpPr>
            <p:cNvPr id="22" name="テキスト ボックス 21">
              <a:extLst>
                <a:ext uri="{FF2B5EF4-FFF2-40B4-BE49-F238E27FC236}">
                  <a16:creationId xmlns:a16="http://schemas.microsoft.com/office/drawing/2014/main" id="{4BE6408D-E224-E67B-59BE-8C29833BE45E}"/>
                </a:ext>
              </a:extLst>
            </p:cNvPr>
            <p:cNvSpPr txBox="1"/>
            <p:nvPr/>
          </p:nvSpPr>
          <p:spPr>
            <a:xfrm>
              <a:off x="1936658" y="6849804"/>
              <a:ext cx="2024621" cy="276999"/>
            </a:xfrm>
            <a:prstGeom prst="rect">
              <a:avLst/>
            </a:prstGeom>
            <a:noFill/>
          </p:spPr>
          <p:txBody>
            <a:bodyPr wrap="square" rtlCol="0">
              <a:spAutoFit/>
            </a:bodyPr>
            <a:lstStyle/>
            <a:p>
              <a:r>
                <a:rPr kumimoji="1" lang="en-US" altLang="ja-JP" sz="1200" b="1" dirty="0">
                  <a:solidFill>
                    <a:srgbClr val="D36793"/>
                  </a:solidFill>
                  <a:latin typeface="BIZ UDゴシック" panose="020B0400000000000000" pitchFamily="49" charset="-128"/>
                  <a:ea typeface="BIZ UDゴシック" panose="020B0400000000000000" pitchFamily="49" charset="-128"/>
                </a:rPr>
                <a:t>Instagram</a:t>
              </a:r>
              <a:r>
                <a:rPr kumimoji="1" lang="ja-JP" altLang="en-US" sz="1200" b="1" dirty="0">
                  <a:solidFill>
                    <a:srgbClr val="D36793"/>
                  </a:solidFill>
                  <a:latin typeface="BIZ UDゴシック" panose="020B0400000000000000" pitchFamily="49" charset="-128"/>
                  <a:ea typeface="BIZ UDゴシック" panose="020B0400000000000000" pitchFamily="49" charset="-128"/>
                </a:rPr>
                <a:t> 始めました！</a:t>
              </a:r>
              <a:endParaRPr kumimoji="1" lang="en-US" altLang="ja-JP" sz="1200" b="1" dirty="0">
                <a:solidFill>
                  <a:srgbClr val="D36793"/>
                </a:solidFill>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0BF2C97D-9253-B07D-91FE-29BA0B7C0510}"/>
                </a:ext>
              </a:extLst>
            </p:cNvPr>
            <p:cNvSpPr txBox="1"/>
            <p:nvPr/>
          </p:nvSpPr>
          <p:spPr>
            <a:xfrm>
              <a:off x="1966931" y="7115342"/>
              <a:ext cx="1977204" cy="530915"/>
            </a:xfrm>
            <a:prstGeom prst="rect">
              <a:avLst/>
            </a:prstGeom>
            <a:noFill/>
          </p:spPr>
          <p:txBody>
            <a:bodyPr wrap="square" rtlCol="0">
              <a:spAutoFit/>
            </a:bodyPr>
            <a:lstStyle/>
            <a:p>
              <a:r>
                <a:rPr kumimoji="1" lang="ja-JP" altLang="en-US" sz="950" dirty="0">
                  <a:solidFill>
                    <a:prstClr val="black"/>
                  </a:solidFill>
                  <a:latin typeface="BIZ UDゴシック" panose="020B0400000000000000" pitchFamily="49" charset="-128"/>
                  <a:ea typeface="BIZ UDゴシック" panose="020B0400000000000000" pitchFamily="49" charset="-128"/>
                </a:rPr>
                <a:t>協会の活動や研修案内の他にも研修の様子など写真もたくさん掲載しています。</a:t>
              </a:r>
              <a:endParaRPr kumimoji="1" lang="en-US" altLang="ja-JP" sz="950" dirty="0">
                <a:solidFill>
                  <a:prstClr val="black"/>
                </a:solidFill>
                <a:latin typeface="BIZ UDゴシック" panose="020B0400000000000000" pitchFamily="49" charset="-128"/>
                <a:ea typeface="BIZ UDゴシック" panose="020B0400000000000000" pitchFamily="49" charset="-128"/>
              </a:endParaRPr>
            </a:p>
          </p:txBody>
        </p:sp>
        <p:pic>
          <p:nvPicPr>
            <p:cNvPr id="24" name="図 23">
              <a:extLst>
                <a:ext uri="{FF2B5EF4-FFF2-40B4-BE49-F238E27FC236}">
                  <a16:creationId xmlns:a16="http://schemas.microsoft.com/office/drawing/2014/main" id="{86D9ADC2-14AC-CA4E-01BF-9B6157605D84}"/>
                </a:ext>
              </a:extLst>
            </p:cNvPr>
            <p:cNvPicPr>
              <a:picLocks noChangeAspect="1"/>
            </p:cNvPicPr>
            <p:nvPr/>
          </p:nvPicPr>
          <p:blipFill>
            <a:blip r:embed="rId7"/>
            <a:stretch>
              <a:fillRect/>
            </a:stretch>
          </p:blipFill>
          <p:spPr>
            <a:xfrm>
              <a:off x="1246267" y="7088959"/>
              <a:ext cx="723798" cy="487371"/>
            </a:xfrm>
            <a:prstGeom prst="rect">
              <a:avLst/>
            </a:prstGeom>
          </p:spPr>
        </p:pic>
        <p:sp>
          <p:nvSpPr>
            <p:cNvPr id="25" name="テキスト ボックス 24">
              <a:extLst>
                <a:ext uri="{FF2B5EF4-FFF2-40B4-BE49-F238E27FC236}">
                  <a16:creationId xmlns:a16="http://schemas.microsoft.com/office/drawing/2014/main" id="{1E97E63C-531D-7348-AA07-6F0F01A0F315}"/>
                </a:ext>
              </a:extLst>
            </p:cNvPr>
            <p:cNvSpPr txBox="1"/>
            <p:nvPr/>
          </p:nvSpPr>
          <p:spPr>
            <a:xfrm>
              <a:off x="1805532" y="7611252"/>
              <a:ext cx="2444858" cy="238527"/>
            </a:xfrm>
            <a:prstGeom prst="rect">
              <a:avLst/>
            </a:prstGeom>
            <a:noFill/>
          </p:spPr>
          <p:txBody>
            <a:bodyPr wrap="square" rtlCol="0">
              <a:spAutoFit/>
            </a:bodyPr>
            <a:lstStyle/>
            <a:p>
              <a:r>
                <a:rPr kumimoji="1" lang="ja-JP" altLang="en-US" sz="950" dirty="0">
                  <a:solidFill>
                    <a:prstClr val="black"/>
                  </a:solidFill>
                  <a:latin typeface="BIZ UDゴシック" panose="020B0400000000000000" pitchFamily="49" charset="-128"/>
                  <a:ea typeface="BIZ UDゴシック" panose="020B0400000000000000" pitchFamily="49" charset="-128"/>
                </a:rPr>
                <a:t>ぜひ皆さん、フォローしてください！</a:t>
              </a:r>
              <a:endParaRPr kumimoji="1" lang="en-US" altLang="ja-JP" sz="950" dirty="0">
                <a:solidFill>
                  <a:prstClr val="black"/>
                </a:solidFill>
                <a:latin typeface="BIZ UDゴシック" panose="020B0400000000000000" pitchFamily="49" charset="-128"/>
                <a:ea typeface="BIZ UDゴシック" panose="020B0400000000000000" pitchFamily="49" charset="-128"/>
              </a:endParaRPr>
            </a:p>
          </p:txBody>
        </p:sp>
      </p:grpSp>
      <p:sp>
        <p:nvSpPr>
          <p:cNvPr id="26" name="正方形/長方形 25">
            <a:extLst>
              <a:ext uri="{FF2B5EF4-FFF2-40B4-BE49-F238E27FC236}">
                <a16:creationId xmlns:a16="http://schemas.microsoft.com/office/drawing/2014/main" id="{10F67901-F036-072D-FD0E-2D91E9B6AF2A}"/>
              </a:ext>
            </a:extLst>
          </p:cNvPr>
          <p:cNvSpPr/>
          <p:nvPr/>
        </p:nvSpPr>
        <p:spPr>
          <a:xfrm>
            <a:off x="971344" y="192119"/>
            <a:ext cx="2295788" cy="108000"/>
          </a:xfrm>
          <a:prstGeom prst="rect">
            <a:avLst/>
          </a:prstGeom>
          <a:noFill/>
          <a:ln w="889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a:extLst>
              <a:ext uri="{FF2B5EF4-FFF2-40B4-BE49-F238E27FC236}">
                <a16:creationId xmlns:a16="http://schemas.microsoft.com/office/drawing/2014/main" id="{AF089C55-63AF-1501-FA8C-976C805B6475}"/>
              </a:ext>
            </a:extLst>
          </p:cNvPr>
          <p:cNvSpPr/>
          <p:nvPr/>
        </p:nvSpPr>
        <p:spPr>
          <a:xfrm>
            <a:off x="328573" y="731587"/>
            <a:ext cx="3822867" cy="1383518"/>
          </a:xfrm>
          <a:prstGeom prst="rect">
            <a:avLst/>
          </a:prstGeom>
          <a:solidFill>
            <a:sysClr val="window" lastClr="FFFFFF"/>
          </a:solidFill>
          <a:ln w="38100" cap="flat" cmpd="sng" algn="ctr">
            <a:solidFill>
              <a:srgbClr val="FFD3D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2B4BB590-9C2E-58D5-2762-99BF7A1032DA}"/>
              </a:ext>
            </a:extLst>
          </p:cNvPr>
          <p:cNvSpPr txBox="1"/>
          <p:nvPr/>
        </p:nvSpPr>
        <p:spPr>
          <a:xfrm>
            <a:off x="736668" y="959326"/>
            <a:ext cx="3490648" cy="1140953"/>
          </a:xfrm>
          <a:prstGeom prst="rect">
            <a:avLst/>
          </a:prstGeom>
          <a:noFill/>
        </p:spPr>
        <p:txBody>
          <a:bodyPr wrap="square" rtlCol="0">
            <a:spAutoFit/>
          </a:bodyPr>
          <a:lstStyle/>
          <a:p>
            <a:r>
              <a:rPr lang="ja-JP" altLang="en-US" sz="950" dirty="0">
                <a:solidFill>
                  <a:prstClr val="black"/>
                </a:solidFill>
                <a:latin typeface="BIZ UDGothic" panose="020B0400000000000000" pitchFamily="49" charset="-128"/>
                <a:ea typeface="BIZ UDGothic" panose="020B0400000000000000" pitchFamily="49" charset="-128"/>
              </a:rPr>
              <a:t>会　期：</a:t>
            </a:r>
            <a:r>
              <a:rPr kumimoji="1" lang="en-US" altLang="ja-JP" sz="950" dirty="0">
                <a:solidFill>
                  <a:prstClr val="black"/>
                </a:solidFill>
                <a:latin typeface="BIZ UDGothic" panose="020B0400000000000000" pitchFamily="49" charset="-128"/>
                <a:ea typeface="BIZ UDGothic" panose="020B0400000000000000" pitchFamily="49" charset="-128"/>
              </a:rPr>
              <a:t>2026</a:t>
            </a:r>
            <a:r>
              <a:rPr kumimoji="1" lang="ja-JP" altLang="en-US" sz="950" dirty="0">
                <a:solidFill>
                  <a:prstClr val="black"/>
                </a:solidFill>
                <a:latin typeface="BIZ UDGothic" panose="020B0400000000000000" pitchFamily="49" charset="-128"/>
                <a:ea typeface="BIZ UDGothic" panose="020B0400000000000000" pitchFamily="49" charset="-128"/>
              </a:rPr>
              <a:t>年</a:t>
            </a:r>
            <a:r>
              <a:rPr kumimoji="1" lang="en-US" altLang="ja-JP" sz="950" dirty="0">
                <a:solidFill>
                  <a:prstClr val="black"/>
                </a:solidFill>
                <a:latin typeface="BIZ UDGothic" panose="020B0400000000000000" pitchFamily="49" charset="-128"/>
                <a:ea typeface="BIZ UDGothic" panose="020B0400000000000000" pitchFamily="49" charset="-128"/>
              </a:rPr>
              <a:t>4</a:t>
            </a:r>
            <a:r>
              <a:rPr kumimoji="1" lang="ja-JP" altLang="en-US" sz="950" dirty="0">
                <a:solidFill>
                  <a:prstClr val="black"/>
                </a:solidFill>
                <a:latin typeface="BIZ UDGothic" panose="020B0400000000000000" pitchFamily="49" charset="-128"/>
                <a:ea typeface="BIZ UDGothic" panose="020B0400000000000000" pitchFamily="49" charset="-128"/>
              </a:rPr>
              <a:t>月</a:t>
            </a:r>
            <a:r>
              <a:rPr kumimoji="1" lang="en-US" altLang="ja-JP" sz="950" dirty="0">
                <a:solidFill>
                  <a:prstClr val="black"/>
                </a:solidFill>
                <a:latin typeface="BIZ UDGothic" panose="020B0400000000000000" pitchFamily="49" charset="-128"/>
                <a:ea typeface="BIZ UDGothic" panose="020B0400000000000000" pitchFamily="49" charset="-128"/>
              </a:rPr>
              <a:t>15</a:t>
            </a:r>
            <a:r>
              <a:rPr kumimoji="1" lang="ja-JP" altLang="en-US" sz="950" dirty="0">
                <a:solidFill>
                  <a:prstClr val="black"/>
                </a:solidFill>
                <a:latin typeface="BIZ UDGothic" panose="020B0400000000000000" pitchFamily="49" charset="-128"/>
                <a:ea typeface="BIZ UDGothic" panose="020B0400000000000000" pitchFamily="49" charset="-128"/>
              </a:rPr>
              <a:t>日（水）～</a:t>
            </a:r>
            <a:r>
              <a:rPr kumimoji="1" lang="en-US" altLang="ja-JP" sz="950" dirty="0">
                <a:solidFill>
                  <a:prstClr val="black"/>
                </a:solidFill>
                <a:latin typeface="BIZ UDGothic" panose="020B0400000000000000" pitchFamily="49" charset="-128"/>
                <a:ea typeface="BIZ UDGothic" panose="020B0400000000000000" pitchFamily="49" charset="-128"/>
              </a:rPr>
              <a:t>17</a:t>
            </a:r>
            <a:r>
              <a:rPr kumimoji="1" lang="ja-JP" altLang="en-US" sz="950" dirty="0">
                <a:solidFill>
                  <a:prstClr val="black"/>
                </a:solidFill>
                <a:latin typeface="BIZ UDGothic" panose="020B0400000000000000" pitchFamily="49" charset="-128"/>
                <a:ea typeface="BIZ UDGothic" panose="020B0400000000000000" pitchFamily="49" charset="-128"/>
              </a:rPr>
              <a:t>日（金）</a:t>
            </a:r>
            <a:endParaRPr kumimoji="1" lang="en-US" altLang="ja-JP" sz="950" dirty="0">
              <a:solidFill>
                <a:prstClr val="black"/>
              </a:solidFill>
              <a:latin typeface="BIZ UDGothic" panose="020B0400000000000000" pitchFamily="49" charset="-128"/>
              <a:ea typeface="BIZ UDGothic" panose="020B0400000000000000" pitchFamily="49" charset="-128"/>
            </a:endParaRPr>
          </a:p>
          <a:p>
            <a:pPr>
              <a:lnSpc>
                <a:spcPts val="1200"/>
              </a:lnSpc>
            </a:pPr>
            <a:r>
              <a:rPr lang="ja-JP" altLang="en-US" sz="950" dirty="0">
                <a:solidFill>
                  <a:prstClr val="black"/>
                </a:solidFill>
                <a:latin typeface="BIZ UDGothic" panose="020B0400000000000000" pitchFamily="49" charset="-128"/>
                <a:ea typeface="BIZ UDGothic" panose="020B0400000000000000" pitchFamily="49" charset="-128"/>
              </a:rPr>
              <a:t>　　　　　</a:t>
            </a:r>
            <a:r>
              <a:rPr lang="en-US" altLang="ja-JP" sz="950" dirty="0">
                <a:solidFill>
                  <a:prstClr val="black"/>
                </a:solidFill>
                <a:latin typeface="BIZ UDGothic" panose="020B0400000000000000" pitchFamily="49" charset="-128"/>
                <a:ea typeface="BIZ UDGothic" panose="020B0400000000000000" pitchFamily="49" charset="-128"/>
              </a:rPr>
              <a:t>10:00</a:t>
            </a:r>
            <a:r>
              <a:rPr lang="ja-JP" altLang="en-US" sz="950" dirty="0">
                <a:solidFill>
                  <a:prstClr val="black"/>
                </a:solidFill>
                <a:latin typeface="BIZ UDGothic" panose="020B0400000000000000" pitchFamily="49" charset="-128"/>
                <a:ea typeface="BIZ UDGothic" panose="020B0400000000000000" pitchFamily="49" charset="-128"/>
              </a:rPr>
              <a:t>～</a:t>
            </a:r>
            <a:r>
              <a:rPr lang="en-US" altLang="ja-JP" sz="950" dirty="0">
                <a:solidFill>
                  <a:prstClr val="black"/>
                </a:solidFill>
                <a:latin typeface="BIZ UDGothic" panose="020B0400000000000000" pitchFamily="49" charset="-128"/>
                <a:ea typeface="BIZ UDGothic" panose="020B0400000000000000" pitchFamily="49" charset="-128"/>
              </a:rPr>
              <a:t>16:30 </a:t>
            </a:r>
            <a:r>
              <a:rPr lang="ja-JP" altLang="en-US" sz="950" dirty="0">
                <a:solidFill>
                  <a:prstClr val="black"/>
                </a:solidFill>
                <a:latin typeface="BIZ UDGothic" panose="020B0400000000000000" pitchFamily="49" charset="-128"/>
                <a:ea typeface="BIZ UDGothic" panose="020B0400000000000000" pitchFamily="49" charset="-128"/>
              </a:rPr>
              <a:t>最終日は</a:t>
            </a:r>
            <a:r>
              <a:rPr lang="en-US" altLang="ja-JP" sz="950" dirty="0">
                <a:solidFill>
                  <a:prstClr val="black"/>
                </a:solidFill>
                <a:latin typeface="BIZ UDGothic" panose="020B0400000000000000" pitchFamily="49" charset="-128"/>
                <a:ea typeface="BIZ UDGothic" panose="020B0400000000000000" pitchFamily="49" charset="-128"/>
              </a:rPr>
              <a:t>16:00</a:t>
            </a:r>
            <a:r>
              <a:rPr lang="ja-JP" altLang="en-US" sz="950" dirty="0">
                <a:solidFill>
                  <a:prstClr val="black"/>
                </a:solidFill>
                <a:latin typeface="BIZ UDGothic" panose="020B0400000000000000" pitchFamily="49" charset="-128"/>
                <a:ea typeface="BIZ UDGothic" panose="020B0400000000000000" pitchFamily="49" charset="-128"/>
              </a:rPr>
              <a:t>まで</a:t>
            </a:r>
            <a:endParaRPr kumimoji="1" lang="en-US" altLang="ja-JP" sz="950" dirty="0">
              <a:solidFill>
                <a:prstClr val="black"/>
              </a:solidFill>
              <a:latin typeface="BIZ UDGothic" panose="020B0400000000000000" pitchFamily="49" charset="-128"/>
              <a:ea typeface="BIZ UDGothic" panose="020B0400000000000000" pitchFamily="49" charset="-128"/>
            </a:endParaRPr>
          </a:p>
          <a:p>
            <a:pPr>
              <a:lnSpc>
                <a:spcPts val="1200"/>
              </a:lnSpc>
            </a:pPr>
            <a:r>
              <a:rPr lang="ja-JP" altLang="en-US" sz="950" dirty="0">
                <a:solidFill>
                  <a:prstClr val="black"/>
                </a:solidFill>
                <a:latin typeface="BIZ UDGothic" panose="020B0400000000000000" pitchFamily="49" charset="-128"/>
                <a:ea typeface="BIZ UDGothic" panose="020B0400000000000000" pitchFamily="49" charset="-128"/>
              </a:rPr>
              <a:t>会　場：インテックス大阪</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200"/>
              </a:lnSpc>
            </a:pPr>
            <a:r>
              <a:rPr lang="ja-JP" altLang="en-US" sz="950" dirty="0">
                <a:solidFill>
                  <a:prstClr val="black"/>
                </a:solidFill>
                <a:latin typeface="BIZ UDGothic" panose="020B0400000000000000" pitchFamily="49" charset="-128"/>
                <a:ea typeface="BIZ UDGothic" panose="020B0400000000000000" pitchFamily="49" charset="-128"/>
              </a:rPr>
              <a:t>講演会：</a:t>
            </a:r>
            <a:r>
              <a:rPr lang="en-US" altLang="ja-JP" sz="950" dirty="0">
                <a:solidFill>
                  <a:prstClr val="black"/>
                </a:solidFill>
                <a:latin typeface="BIZ UDGothic" panose="020B0400000000000000" pitchFamily="49" charset="-128"/>
                <a:ea typeface="BIZ UDGothic" panose="020B0400000000000000" pitchFamily="49" charset="-128"/>
              </a:rPr>
              <a:t>4</a:t>
            </a:r>
            <a:r>
              <a:rPr lang="ja-JP" altLang="en-US" sz="950" dirty="0">
                <a:solidFill>
                  <a:prstClr val="black"/>
                </a:solidFill>
                <a:latin typeface="BIZ UDGothic" panose="020B0400000000000000" pitchFamily="49" charset="-128"/>
                <a:ea typeface="BIZ UDGothic" panose="020B0400000000000000" pitchFamily="49" charset="-128"/>
              </a:rPr>
              <a:t>月</a:t>
            </a:r>
            <a:r>
              <a:rPr kumimoji="1" lang="en-US" altLang="ja-JP" sz="950" dirty="0">
                <a:solidFill>
                  <a:prstClr val="black"/>
                </a:solidFill>
                <a:latin typeface="BIZ UDGothic" panose="020B0400000000000000" pitchFamily="49" charset="-128"/>
                <a:ea typeface="BIZ UDGothic" panose="020B0400000000000000" pitchFamily="49" charset="-128"/>
              </a:rPr>
              <a:t>16</a:t>
            </a:r>
            <a:r>
              <a:rPr kumimoji="1" lang="ja-JP" altLang="en-US" sz="950" dirty="0">
                <a:solidFill>
                  <a:prstClr val="black"/>
                </a:solidFill>
                <a:latin typeface="BIZ UDGothic" panose="020B0400000000000000" pitchFamily="49" charset="-128"/>
                <a:ea typeface="BIZ UDGothic" panose="020B0400000000000000" pitchFamily="49" charset="-128"/>
              </a:rPr>
              <a:t>日（木）</a:t>
            </a:r>
            <a:r>
              <a:rPr kumimoji="1" lang="en-US" altLang="ja-JP" sz="950" dirty="0">
                <a:solidFill>
                  <a:prstClr val="black"/>
                </a:solidFill>
                <a:latin typeface="BIZ UDGothic" panose="020B0400000000000000" pitchFamily="49" charset="-128"/>
                <a:ea typeface="BIZ UDGothic" panose="020B0400000000000000" pitchFamily="49" charset="-128"/>
              </a:rPr>
              <a:t>11</a:t>
            </a:r>
            <a:r>
              <a:rPr lang="en-US" altLang="ja-JP" sz="950" dirty="0">
                <a:solidFill>
                  <a:prstClr val="black"/>
                </a:solidFill>
                <a:latin typeface="BIZ UDGothic" panose="020B0400000000000000" pitchFamily="49" charset="-128"/>
                <a:ea typeface="BIZ UDGothic" panose="020B0400000000000000" pitchFamily="49" charset="-128"/>
              </a:rPr>
              <a:t>:00</a:t>
            </a:r>
            <a:r>
              <a:rPr lang="ja-JP" altLang="en-US" sz="950" dirty="0">
                <a:solidFill>
                  <a:prstClr val="black"/>
                </a:solidFill>
                <a:latin typeface="BIZ UDGothic" panose="020B0400000000000000" pitchFamily="49" charset="-128"/>
                <a:ea typeface="BIZ UDGothic" panose="020B0400000000000000" pitchFamily="49" charset="-128"/>
              </a:rPr>
              <a:t>～</a:t>
            </a:r>
            <a:r>
              <a:rPr lang="en-US" altLang="ja-JP" sz="950" dirty="0">
                <a:solidFill>
                  <a:prstClr val="black"/>
                </a:solidFill>
                <a:latin typeface="BIZ UDGothic" panose="020B0400000000000000" pitchFamily="49" charset="-128"/>
                <a:ea typeface="BIZ UDGothic" panose="020B0400000000000000" pitchFamily="49" charset="-128"/>
              </a:rPr>
              <a:t>12:00</a:t>
            </a:r>
            <a:endParaRPr kumimoji="1" lang="en-US" altLang="ja-JP" sz="950" dirty="0">
              <a:solidFill>
                <a:prstClr val="black"/>
              </a:solidFill>
              <a:latin typeface="BIZ UDGothic" panose="020B0400000000000000" pitchFamily="49" charset="-128"/>
              <a:ea typeface="BIZ UDGothic" panose="020B0400000000000000" pitchFamily="49" charset="-128"/>
            </a:endParaRPr>
          </a:p>
          <a:p>
            <a:pPr>
              <a:lnSpc>
                <a:spcPts val="1200"/>
              </a:lnSpc>
            </a:pPr>
            <a:r>
              <a:rPr lang="ja-JP" altLang="en-US" sz="950" dirty="0">
                <a:solidFill>
                  <a:prstClr val="black"/>
                </a:solidFill>
                <a:latin typeface="BIZ UDGothic" panose="020B0400000000000000" pitchFamily="49" charset="-128"/>
                <a:ea typeface="BIZ UDGothic" panose="020B0400000000000000" pitchFamily="49" charset="-128"/>
              </a:rPr>
              <a:t>テーマ：「認知症の方が安心して暮らせる街づくり」（仮）</a:t>
            </a:r>
            <a:endParaRPr lang="en-US" altLang="ja-JP" sz="950" kern="100" spc="5" dirty="0">
              <a:solidFill>
                <a:prstClr val="black"/>
              </a:solidFill>
              <a:latin typeface="BIZ UDGothic" panose="020B0400000000000000" pitchFamily="49" charset="-128"/>
              <a:ea typeface="BIZ UDGothic" panose="020B0400000000000000" pitchFamily="49" charset="-128"/>
              <a:cs typeface="Times New Roman" panose="02020603050405020304" pitchFamily="18" charset="0"/>
            </a:endParaRPr>
          </a:p>
          <a:p>
            <a:pPr>
              <a:lnSpc>
                <a:spcPts val="1200"/>
              </a:lnSpc>
            </a:pPr>
            <a:r>
              <a:rPr lang="ja-JP" altLang="en-US" sz="950" dirty="0">
                <a:solidFill>
                  <a:prstClr val="black"/>
                </a:solidFill>
                <a:latin typeface="BIZ UDGothic" panose="020B0400000000000000" pitchFamily="49" charset="-128"/>
                <a:ea typeface="BIZ UDGothic" panose="020B0400000000000000" pitchFamily="49" charset="-128"/>
              </a:rPr>
              <a:t>講　師：</a:t>
            </a:r>
            <a:r>
              <a:rPr lang="ja-JP" altLang="en-US" sz="950" kern="100" spc="5" dirty="0">
                <a:solidFill>
                  <a:prstClr val="black"/>
                </a:solidFill>
                <a:latin typeface="BIZ UDGothic" panose="020B0400000000000000" pitchFamily="49" charset="-128"/>
                <a:ea typeface="BIZ UDGothic" panose="020B0400000000000000" pitchFamily="49" charset="-128"/>
                <a:cs typeface="Times New Roman" panose="02020603050405020304" pitchFamily="18" charset="0"/>
              </a:rPr>
              <a:t>関西医科大学看護学部　　伊坪　恵　氏</a:t>
            </a:r>
            <a:endParaRPr lang="en-US" altLang="ja-JP" sz="950" kern="100" spc="5" dirty="0">
              <a:solidFill>
                <a:prstClr val="black"/>
              </a:solidFill>
              <a:latin typeface="BIZ UDGothic" panose="020B0400000000000000" pitchFamily="49" charset="-128"/>
              <a:ea typeface="BIZ UDGothic" panose="020B0400000000000000" pitchFamily="49" charset="-128"/>
              <a:cs typeface="Times New Roman" panose="02020603050405020304" pitchFamily="18" charset="0"/>
            </a:endParaRPr>
          </a:p>
          <a:p>
            <a:pPr>
              <a:lnSpc>
                <a:spcPts val="1200"/>
              </a:lnSpc>
            </a:pPr>
            <a:r>
              <a:rPr lang="en-US" altLang="ja-JP" sz="950" dirty="0">
                <a:solidFill>
                  <a:srgbClr val="009242"/>
                </a:solidFill>
                <a:latin typeface="BIZ UDGothic" panose="020B0400000000000000" pitchFamily="49" charset="-128"/>
                <a:ea typeface="BIZ UDGothic" panose="020B0400000000000000" pitchFamily="49" charset="-128"/>
              </a:rPr>
              <a:t>※</a:t>
            </a:r>
            <a:r>
              <a:rPr lang="ja-JP" altLang="en-US" sz="950" dirty="0">
                <a:solidFill>
                  <a:srgbClr val="009242"/>
                </a:solidFill>
                <a:latin typeface="BIZ UDGothic" panose="020B0400000000000000" pitchFamily="49" charset="-128"/>
                <a:ea typeface="BIZ UDGothic" panose="020B0400000000000000" pitchFamily="49" charset="-128"/>
              </a:rPr>
              <a:t>皆様、協会ブースや講演会にぜひお越しください。</a:t>
            </a:r>
            <a:endParaRPr lang="en-US" altLang="ja-JP" sz="950" dirty="0">
              <a:solidFill>
                <a:srgbClr val="009242"/>
              </a:solidFill>
              <a:latin typeface="BIZ UDGothic" panose="020B0400000000000000" pitchFamily="49" charset="-128"/>
              <a:ea typeface="BIZ UDGothic" panose="020B0400000000000000" pitchFamily="49" charset="-128"/>
            </a:endParaRPr>
          </a:p>
        </p:txBody>
      </p:sp>
      <p:pic>
        <p:nvPicPr>
          <p:cNvPr id="29" name="図 28">
            <a:extLst>
              <a:ext uri="{FF2B5EF4-FFF2-40B4-BE49-F238E27FC236}">
                <a16:creationId xmlns:a16="http://schemas.microsoft.com/office/drawing/2014/main" id="{6F6AE808-69D8-2583-A284-753E34D402D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4300708" y="474827"/>
            <a:ext cx="3009345" cy="301701"/>
          </a:xfrm>
          <a:prstGeom prst="rect">
            <a:avLst/>
          </a:prstGeom>
          <a:effectLst>
            <a:glow rad="38100">
              <a:srgbClr val="FAD5EA">
                <a:lumMod val="50000"/>
                <a:alpha val="40000"/>
              </a:srgbClr>
            </a:glow>
          </a:effectLst>
        </p:spPr>
      </p:pic>
      <p:sp>
        <p:nvSpPr>
          <p:cNvPr id="30" name="テキスト ボックス 29">
            <a:extLst>
              <a:ext uri="{FF2B5EF4-FFF2-40B4-BE49-F238E27FC236}">
                <a16:creationId xmlns:a16="http://schemas.microsoft.com/office/drawing/2014/main" id="{4889ADE1-851C-BA78-9F45-420CCB6E01D8}"/>
              </a:ext>
            </a:extLst>
          </p:cNvPr>
          <p:cNvSpPr txBox="1"/>
          <p:nvPr/>
        </p:nvSpPr>
        <p:spPr>
          <a:xfrm>
            <a:off x="4416658" y="796786"/>
            <a:ext cx="2960370" cy="1023614"/>
          </a:xfrm>
          <a:prstGeom prst="rect">
            <a:avLst/>
          </a:prstGeom>
          <a:noFill/>
        </p:spPr>
        <p:txBody>
          <a:bodyPr wrap="square" rtlCol="0">
            <a:spAutoFit/>
          </a:bodyPr>
          <a:lstStyle/>
          <a:p>
            <a:pPr>
              <a:lnSpc>
                <a:spcPts val="1500"/>
              </a:lnSpc>
              <a:defRPr/>
            </a:pPr>
            <a:r>
              <a:rPr kumimoji="1" lang="ja-JP" altLang="en-US" sz="950" dirty="0">
                <a:solidFill>
                  <a:prstClr val="black"/>
                </a:solidFill>
                <a:latin typeface="BIZ UDGothic" panose="020B0400000000000000" pitchFamily="49" charset="-128"/>
                <a:ea typeface="BIZ UDGothic" panose="020B0400000000000000" pitchFamily="49" charset="-128"/>
              </a:rPr>
              <a:t>テーマ「新卒 育つ、育てる時代</a:t>
            </a:r>
            <a:endParaRPr kumimoji="1" lang="en-US" altLang="ja-JP" sz="950" dirty="0">
              <a:solidFill>
                <a:prstClr val="black"/>
              </a:solidFill>
              <a:latin typeface="BIZ UDGothic" panose="020B0400000000000000" pitchFamily="49" charset="-128"/>
              <a:ea typeface="BIZ UDGothic" panose="020B0400000000000000" pitchFamily="49" charset="-128"/>
            </a:endParaRPr>
          </a:p>
          <a:p>
            <a:pPr>
              <a:lnSpc>
                <a:spcPts val="1500"/>
              </a:lnSpc>
              <a:defRPr/>
            </a:pPr>
            <a:r>
              <a:rPr kumimoji="1" lang="ja-JP" altLang="en-US" sz="950" dirty="0">
                <a:solidFill>
                  <a:prstClr val="black"/>
                </a:solidFill>
                <a:latin typeface="BIZ UDGothic" panose="020B0400000000000000" pitchFamily="49" charset="-128"/>
                <a:ea typeface="BIZ UDGothic" panose="020B0400000000000000" pitchFamily="49" charset="-128"/>
              </a:rPr>
              <a:t>　　　～育ったのは新卒だけではなかった～」</a:t>
            </a:r>
            <a:endParaRPr kumimoji="1" lang="en-US" altLang="ja-JP" sz="950" dirty="0">
              <a:solidFill>
                <a:prstClr val="black"/>
              </a:solidFill>
              <a:latin typeface="BIZ UDGothic" panose="020B0400000000000000" pitchFamily="49" charset="-128"/>
              <a:ea typeface="BIZ UDGothic" panose="020B0400000000000000" pitchFamily="49" charset="-128"/>
            </a:endParaRPr>
          </a:p>
          <a:p>
            <a:pPr>
              <a:lnSpc>
                <a:spcPts val="1500"/>
              </a:lnSpc>
              <a:defRPr/>
            </a:pPr>
            <a:r>
              <a:rPr kumimoji="1" lang="ja-JP" altLang="en-US" sz="950" dirty="0">
                <a:solidFill>
                  <a:prstClr val="black"/>
                </a:solidFill>
                <a:latin typeface="BIZ UDGothic" panose="020B0400000000000000" pitchFamily="49" charset="-128"/>
                <a:ea typeface="BIZ UDGothic" panose="020B0400000000000000" pitchFamily="49" charset="-128"/>
              </a:rPr>
              <a:t>会　期：</a:t>
            </a:r>
            <a:r>
              <a:rPr kumimoji="1" lang="en-US" altLang="ja-JP" sz="950" dirty="0">
                <a:solidFill>
                  <a:prstClr val="black"/>
                </a:solidFill>
                <a:latin typeface="BIZ UDGothic" panose="020B0400000000000000" pitchFamily="49" charset="-128"/>
                <a:ea typeface="BIZ UDGothic" panose="020B0400000000000000" pitchFamily="49" charset="-128"/>
              </a:rPr>
              <a:t>2026</a:t>
            </a:r>
            <a:r>
              <a:rPr kumimoji="1" lang="ja-JP" altLang="en-US" sz="950" dirty="0">
                <a:solidFill>
                  <a:prstClr val="black"/>
                </a:solidFill>
                <a:latin typeface="BIZ UDGothic" panose="020B0400000000000000" pitchFamily="49" charset="-128"/>
                <a:ea typeface="BIZ UDGothic" panose="020B0400000000000000" pitchFamily="49" charset="-128"/>
              </a:rPr>
              <a:t>年</a:t>
            </a:r>
            <a:r>
              <a:rPr kumimoji="1" lang="en-US" altLang="ja-JP" sz="950" dirty="0">
                <a:solidFill>
                  <a:prstClr val="black"/>
                </a:solidFill>
                <a:latin typeface="BIZ UDGothic" panose="020B0400000000000000" pitchFamily="49" charset="-128"/>
                <a:ea typeface="BIZ UDGothic" panose="020B0400000000000000" pitchFamily="49" charset="-128"/>
              </a:rPr>
              <a:t>1</a:t>
            </a:r>
            <a:r>
              <a:rPr kumimoji="1" lang="ja-JP" altLang="en-US" sz="950" dirty="0">
                <a:solidFill>
                  <a:prstClr val="black"/>
                </a:solidFill>
                <a:latin typeface="BIZ UDGothic" panose="020B0400000000000000" pitchFamily="49" charset="-128"/>
                <a:ea typeface="BIZ UDGothic" panose="020B0400000000000000" pitchFamily="49" charset="-128"/>
              </a:rPr>
              <a:t>月</a:t>
            </a:r>
            <a:r>
              <a:rPr kumimoji="1" lang="en-US" altLang="ja-JP" sz="950" dirty="0">
                <a:solidFill>
                  <a:prstClr val="black"/>
                </a:solidFill>
                <a:latin typeface="BIZ UDGothic" panose="020B0400000000000000" pitchFamily="49" charset="-128"/>
                <a:ea typeface="BIZ UDGothic" panose="020B0400000000000000" pitchFamily="49" charset="-128"/>
              </a:rPr>
              <a:t>24</a:t>
            </a:r>
            <a:r>
              <a:rPr kumimoji="1" lang="ja-JP" altLang="en-US" sz="950" dirty="0">
                <a:solidFill>
                  <a:prstClr val="black"/>
                </a:solidFill>
                <a:latin typeface="BIZ UDGothic" panose="020B0400000000000000" pitchFamily="49" charset="-128"/>
                <a:ea typeface="BIZ UDGothic" panose="020B0400000000000000" pitchFamily="49" charset="-128"/>
              </a:rPr>
              <a:t>日（土）</a:t>
            </a:r>
            <a:r>
              <a:rPr kumimoji="1" lang="en-US" altLang="ja-JP" sz="950" dirty="0">
                <a:solidFill>
                  <a:prstClr val="black"/>
                </a:solidFill>
                <a:latin typeface="BIZ UDGothic" panose="020B0400000000000000" pitchFamily="49" charset="-128"/>
                <a:ea typeface="BIZ UDGothic" panose="020B0400000000000000" pitchFamily="49" charset="-128"/>
              </a:rPr>
              <a:t>14:00</a:t>
            </a:r>
            <a:r>
              <a:rPr kumimoji="1" lang="ja-JP" altLang="en-US" sz="950" dirty="0">
                <a:solidFill>
                  <a:prstClr val="black"/>
                </a:solidFill>
                <a:latin typeface="BIZ UDGothic" panose="020B0400000000000000" pitchFamily="49" charset="-128"/>
                <a:ea typeface="BIZ UDGothic" panose="020B0400000000000000" pitchFamily="49" charset="-128"/>
              </a:rPr>
              <a:t>～</a:t>
            </a:r>
            <a:r>
              <a:rPr kumimoji="1" lang="en-US" altLang="ja-JP" sz="950" dirty="0">
                <a:solidFill>
                  <a:prstClr val="black"/>
                </a:solidFill>
                <a:latin typeface="BIZ UDGothic" panose="020B0400000000000000" pitchFamily="49" charset="-128"/>
                <a:ea typeface="BIZ UDGothic" panose="020B0400000000000000" pitchFamily="49" charset="-128"/>
              </a:rPr>
              <a:t>16:00</a:t>
            </a:r>
          </a:p>
          <a:p>
            <a:pPr>
              <a:lnSpc>
                <a:spcPts val="1500"/>
              </a:lnSpc>
              <a:defRPr/>
            </a:pPr>
            <a:r>
              <a:rPr kumimoji="1" lang="ja-JP" altLang="en-US" sz="950" dirty="0">
                <a:solidFill>
                  <a:prstClr val="black"/>
                </a:solidFill>
                <a:latin typeface="BIZ UDGothic" panose="020B0400000000000000" pitchFamily="49" charset="-128"/>
                <a:ea typeface="BIZ UDGothic" panose="020B0400000000000000" pitchFamily="49" charset="-128"/>
              </a:rPr>
              <a:t>会　場：大阪府社会福祉会館</a:t>
            </a:r>
            <a:r>
              <a:rPr kumimoji="1" lang="en-US" altLang="ja-JP" sz="950" dirty="0">
                <a:solidFill>
                  <a:prstClr val="black"/>
                </a:solidFill>
                <a:latin typeface="BIZ UDGothic" panose="020B0400000000000000" pitchFamily="49" charset="-128"/>
                <a:ea typeface="BIZ UDGothic" panose="020B0400000000000000" pitchFamily="49" charset="-128"/>
              </a:rPr>
              <a:t>503</a:t>
            </a:r>
            <a:r>
              <a:rPr kumimoji="1" lang="ja-JP" altLang="en-US" sz="950" dirty="0">
                <a:solidFill>
                  <a:prstClr val="black"/>
                </a:solidFill>
                <a:latin typeface="BIZ UDGothic" panose="020B0400000000000000" pitchFamily="49" charset="-128"/>
                <a:ea typeface="BIZ UDGothic" panose="020B0400000000000000" pitchFamily="49" charset="-128"/>
              </a:rPr>
              <a:t>号室</a:t>
            </a:r>
            <a:endParaRPr kumimoji="1" lang="en-US" altLang="ja-JP" sz="950" dirty="0">
              <a:solidFill>
                <a:prstClr val="black"/>
              </a:solidFill>
              <a:latin typeface="BIZ UDGothic" panose="020B0400000000000000" pitchFamily="49" charset="-128"/>
              <a:ea typeface="BIZ UDGothic" panose="020B0400000000000000" pitchFamily="49" charset="-128"/>
            </a:endParaRPr>
          </a:p>
          <a:p>
            <a:pPr>
              <a:lnSpc>
                <a:spcPts val="1500"/>
              </a:lnSpc>
              <a:defRPr/>
            </a:pPr>
            <a:r>
              <a:rPr kumimoji="1" lang="ja-JP" altLang="en-US" sz="950" dirty="0">
                <a:solidFill>
                  <a:prstClr val="black"/>
                </a:solidFill>
                <a:latin typeface="BIZ UDGothic" panose="020B0400000000000000" pitchFamily="49" charset="-128"/>
                <a:ea typeface="BIZ UDGothic" panose="020B0400000000000000" pitchFamily="49" charset="-128"/>
              </a:rPr>
              <a:t>参加費：</a:t>
            </a:r>
            <a:r>
              <a:rPr kumimoji="1" lang="en-US" altLang="ja-JP" sz="950" dirty="0">
                <a:solidFill>
                  <a:prstClr val="black"/>
                </a:solidFill>
                <a:latin typeface="BIZ UDGothic" panose="020B0400000000000000" pitchFamily="49" charset="-128"/>
                <a:ea typeface="BIZ UDGothic" panose="020B0400000000000000" pitchFamily="49" charset="-128"/>
              </a:rPr>
              <a:t>2,200</a:t>
            </a:r>
            <a:r>
              <a:rPr kumimoji="1" lang="ja-JP" altLang="en-US" sz="950" dirty="0">
                <a:solidFill>
                  <a:prstClr val="black"/>
                </a:solidFill>
                <a:latin typeface="BIZ UDGothic" panose="020B0400000000000000" pitchFamily="49" charset="-128"/>
                <a:ea typeface="BIZ UDGothic" panose="020B0400000000000000" pitchFamily="49" charset="-128"/>
              </a:rPr>
              <a:t>円　＊</a:t>
            </a:r>
            <a:r>
              <a:rPr kumimoji="1" lang="ja-JP" altLang="en-US" sz="950" b="1" dirty="0">
                <a:solidFill>
                  <a:prstClr val="black"/>
                </a:solidFill>
                <a:latin typeface="BIZ UDGothic" panose="020B0400000000000000" pitchFamily="49" charset="-128"/>
                <a:ea typeface="BIZ UDGothic" panose="020B0400000000000000" pitchFamily="49" charset="-128"/>
              </a:rPr>
              <a:t>学生は無料</a:t>
            </a:r>
          </a:p>
        </p:txBody>
      </p:sp>
      <p:sp>
        <p:nvSpPr>
          <p:cNvPr id="31" name="四角形: 角を丸くする 30">
            <a:extLst>
              <a:ext uri="{FF2B5EF4-FFF2-40B4-BE49-F238E27FC236}">
                <a16:creationId xmlns:a16="http://schemas.microsoft.com/office/drawing/2014/main" id="{E9E6B27C-8E70-68B4-1AF0-4B07A9152D76}"/>
              </a:ext>
            </a:extLst>
          </p:cNvPr>
          <p:cNvSpPr/>
          <p:nvPr/>
        </p:nvSpPr>
        <p:spPr>
          <a:xfrm>
            <a:off x="6441455" y="1732863"/>
            <a:ext cx="720330" cy="279676"/>
          </a:xfrm>
          <a:prstGeom prst="roundRect">
            <a:avLst/>
          </a:prstGeom>
          <a:solidFill>
            <a:srgbClr val="C1E9ED"/>
          </a:solidFill>
          <a:ln w="38100" cap="flat" cmpd="sng" algn="ctr">
            <a:solidFill>
              <a:srgbClr val="FEB8AC">
                <a:alpha val="7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締め切り</a:t>
            </a:r>
            <a:endParaRPr kumimoji="1" lang="en-US" altLang="ja-JP" sz="9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1</a:t>
            </a:r>
            <a:r>
              <a:rPr kumimoji="1" lang="ja-JP" altLang="en-US" sz="9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9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16</a:t>
            </a:r>
            <a:r>
              <a:rPr kumimoji="1" lang="ja-JP" altLang="en-US" sz="9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a:t>
            </a:r>
          </a:p>
        </p:txBody>
      </p:sp>
      <p:sp>
        <p:nvSpPr>
          <p:cNvPr id="32" name="テキスト ボックス 31">
            <a:extLst>
              <a:ext uri="{FF2B5EF4-FFF2-40B4-BE49-F238E27FC236}">
                <a16:creationId xmlns:a16="http://schemas.microsoft.com/office/drawing/2014/main" id="{59E45D77-4B16-9DD5-331C-0CED9900A106}"/>
              </a:ext>
            </a:extLst>
          </p:cNvPr>
          <p:cNvSpPr txBox="1"/>
          <p:nvPr/>
        </p:nvSpPr>
        <p:spPr>
          <a:xfrm>
            <a:off x="4318523" y="504878"/>
            <a:ext cx="3057653" cy="253916"/>
          </a:xfrm>
          <a:prstGeom prst="rect">
            <a:avLst/>
          </a:prstGeom>
          <a:noFill/>
        </p:spPr>
        <p:txBody>
          <a:bodyPr wrap="square" rtlCol="0">
            <a:spAutoFit/>
          </a:bodyPr>
          <a:lstStyle/>
          <a:p>
            <a:r>
              <a:rPr kumimoji="1" lang="ja-JP" altLang="en-US" sz="1050" b="1" dirty="0">
                <a:solidFill>
                  <a:srgbClr val="753478"/>
                </a:solidFill>
                <a:latin typeface="BIZ UDGothic" panose="020B0400000000000000" pitchFamily="49" charset="-128"/>
                <a:ea typeface="BIZ UDGothic" panose="020B0400000000000000" pitchFamily="49" charset="-128"/>
              </a:rPr>
              <a:t>地域で取り組む新卒訪問看護師育成セミナー</a:t>
            </a:r>
            <a:endParaRPr kumimoji="1" lang="en-US" altLang="ja-JP" sz="1050" b="1" dirty="0">
              <a:solidFill>
                <a:srgbClr val="753478"/>
              </a:solidFill>
              <a:latin typeface="BIZ UDGothic" panose="020B0400000000000000" pitchFamily="49" charset="-128"/>
              <a:ea typeface="BIZ UDGothic" panose="020B0400000000000000" pitchFamily="49" charset="-128"/>
            </a:endParaRPr>
          </a:p>
        </p:txBody>
      </p:sp>
      <p:pic>
        <p:nvPicPr>
          <p:cNvPr id="33" name="図 32">
            <a:extLst>
              <a:ext uri="{FF2B5EF4-FFF2-40B4-BE49-F238E27FC236}">
                <a16:creationId xmlns:a16="http://schemas.microsoft.com/office/drawing/2014/main" id="{417B7FA9-1E4E-4F11-6B81-C72B03081E26}"/>
              </a:ext>
            </a:extLst>
          </p:cNvPr>
          <p:cNvPicPr>
            <a:picLocks noChangeAspect="1"/>
          </p:cNvPicPr>
          <p:nvPr/>
        </p:nvPicPr>
        <p:blipFill>
          <a:blip r:embed="rId10"/>
          <a:stretch>
            <a:fillRect/>
          </a:stretch>
        </p:blipFill>
        <p:spPr>
          <a:xfrm>
            <a:off x="304573" y="468000"/>
            <a:ext cx="3873609" cy="465606"/>
          </a:xfrm>
          <a:prstGeom prst="rect">
            <a:avLst/>
          </a:prstGeom>
        </p:spPr>
      </p:pic>
      <p:sp>
        <p:nvSpPr>
          <p:cNvPr id="34" name="テキスト ボックス 33">
            <a:extLst>
              <a:ext uri="{FF2B5EF4-FFF2-40B4-BE49-F238E27FC236}">
                <a16:creationId xmlns:a16="http://schemas.microsoft.com/office/drawing/2014/main" id="{3271739B-F40C-8553-E081-D7F4742362C7}"/>
              </a:ext>
            </a:extLst>
          </p:cNvPr>
          <p:cNvSpPr txBox="1"/>
          <p:nvPr/>
        </p:nvSpPr>
        <p:spPr>
          <a:xfrm>
            <a:off x="419517" y="461105"/>
            <a:ext cx="3625455" cy="469359"/>
          </a:xfrm>
          <a:prstGeom prst="rect">
            <a:avLst/>
          </a:prstGeom>
          <a:noFill/>
        </p:spPr>
        <p:txBody>
          <a:bodyPr wrap="square" rtlCol="0">
            <a:spAutoFit/>
          </a:bodyPr>
          <a:lstStyle/>
          <a:p>
            <a:pPr algn="ctr"/>
            <a:r>
              <a:rPr kumimoji="1" lang="ja-JP" altLang="en-US" sz="1050" dirty="0">
                <a:solidFill>
                  <a:srgbClr val="F0CCDB">
                    <a:lumMod val="50000"/>
                  </a:srgbClr>
                </a:solidFill>
                <a:latin typeface="BIZ UDGothic" panose="020B0400000000000000" pitchFamily="49" charset="-128"/>
                <a:ea typeface="BIZ UDGothic" panose="020B0400000000000000" pitchFamily="49" charset="-128"/>
              </a:rPr>
              <a:t>第</a:t>
            </a:r>
            <a:r>
              <a:rPr kumimoji="1" lang="en-US" altLang="ja-JP" sz="1050" dirty="0">
                <a:solidFill>
                  <a:srgbClr val="F0CCDB">
                    <a:lumMod val="50000"/>
                  </a:srgbClr>
                </a:solidFill>
                <a:latin typeface="BIZ UDGothic" panose="020B0400000000000000" pitchFamily="49" charset="-128"/>
                <a:ea typeface="BIZ UDGothic" panose="020B0400000000000000" pitchFamily="49" charset="-128"/>
              </a:rPr>
              <a:t>11</a:t>
            </a:r>
            <a:r>
              <a:rPr kumimoji="1" lang="ja-JP" altLang="en-US" sz="1050" dirty="0">
                <a:solidFill>
                  <a:srgbClr val="F0CCDB">
                    <a:lumMod val="50000"/>
                  </a:srgbClr>
                </a:solidFill>
                <a:latin typeface="BIZ UDGothic" panose="020B0400000000000000" pitchFamily="49" charset="-128"/>
                <a:ea typeface="BIZ UDGothic" panose="020B0400000000000000" pitchFamily="49" charset="-128"/>
              </a:rPr>
              <a:t>回　看護サービスの新しいステージを目指す専門展</a:t>
            </a:r>
            <a:endParaRPr kumimoji="1" lang="en-US" altLang="ja-JP" sz="1050" dirty="0">
              <a:solidFill>
                <a:srgbClr val="F0CCDB">
                  <a:lumMod val="50000"/>
                </a:srgbClr>
              </a:solidFill>
              <a:latin typeface="BIZ UDGothic" panose="020B0400000000000000" pitchFamily="49" charset="-128"/>
              <a:ea typeface="BIZ UDGothic" panose="020B0400000000000000" pitchFamily="49" charset="-128"/>
            </a:endParaRPr>
          </a:p>
          <a:p>
            <a:pPr algn="ctr"/>
            <a:r>
              <a:rPr kumimoji="1" lang="ja-JP" altLang="en-US" sz="1400" b="1" dirty="0">
                <a:solidFill>
                  <a:srgbClr val="F0CCDB">
                    <a:lumMod val="50000"/>
                  </a:srgbClr>
                </a:solidFill>
                <a:latin typeface="BIZ UDGothic" panose="020B0400000000000000" pitchFamily="49" charset="-128"/>
                <a:ea typeface="BIZ UDGothic" panose="020B0400000000000000" pitchFamily="49" charset="-128"/>
              </a:rPr>
              <a:t>看護未来展　</a:t>
            </a:r>
            <a:r>
              <a:rPr kumimoji="1" lang="en-US" altLang="ja-JP" sz="1400" b="1" dirty="0">
                <a:solidFill>
                  <a:srgbClr val="F0CCDB">
                    <a:lumMod val="50000"/>
                  </a:srgbClr>
                </a:solidFill>
                <a:latin typeface="BIZ UDGothic" panose="020B0400000000000000" pitchFamily="49" charset="-128"/>
                <a:ea typeface="BIZ UDGothic" panose="020B0400000000000000" pitchFamily="49" charset="-128"/>
              </a:rPr>
              <a:t>2026</a:t>
            </a:r>
          </a:p>
        </p:txBody>
      </p:sp>
      <p:pic>
        <p:nvPicPr>
          <p:cNvPr id="35" name="図 34">
            <a:extLst>
              <a:ext uri="{FF2B5EF4-FFF2-40B4-BE49-F238E27FC236}">
                <a16:creationId xmlns:a16="http://schemas.microsoft.com/office/drawing/2014/main" id="{9DCD64F1-859D-31BA-DF73-E1DE9790B16B}"/>
              </a:ext>
            </a:extLst>
          </p:cNvPr>
          <p:cNvPicPr>
            <a:picLocks noChangeAspect="1"/>
          </p:cNvPicPr>
          <p:nvPr/>
        </p:nvPicPr>
        <p:blipFill>
          <a:blip r:embed="rId11"/>
          <a:stretch>
            <a:fillRect/>
          </a:stretch>
        </p:blipFill>
        <p:spPr>
          <a:xfrm>
            <a:off x="3470148" y="714263"/>
            <a:ext cx="750876" cy="716477"/>
          </a:xfrm>
          <a:prstGeom prst="rect">
            <a:avLst/>
          </a:prstGeom>
          <a:effectLst>
            <a:outerShdw blurRad="63500" sx="102000" sy="102000" algn="ctr" rotWithShape="0">
              <a:prstClr val="black">
                <a:alpha val="40000"/>
              </a:prstClr>
            </a:outerShdw>
          </a:effectLst>
        </p:spPr>
      </p:pic>
      <p:pic>
        <p:nvPicPr>
          <p:cNvPr id="36" name="図 35">
            <a:extLst>
              <a:ext uri="{FF2B5EF4-FFF2-40B4-BE49-F238E27FC236}">
                <a16:creationId xmlns:a16="http://schemas.microsoft.com/office/drawing/2014/main" id="{359F95DB-C11D-03FC-0881-9CD26455DD97}"/>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8800"/>
                    </a14:imgEffect>
                    <a14:imgEffect>
                      <a14:saturation sat="400000"/>
                    </a14:imgEffect>
                    <a14:imgEffect>
                      <a14:brightnessContrast contrast="-20000"/>
                    </a14:imgEffect>
                  </a14:imgLayer>
                </a14:imgProps>
              </a:ext>
            </a:extLst>
          </a:blip>
          <a:stretch>
            <a:fillRect/>
          </a:stretch>
        </p:blipFill>
        <p:spPr>
          <a:xfrm>
            <a:off x="4360837" y="6036253"/>
            <a:ext cx="1114052" cy="283757"/>
          </a:xfrm>
          <a:prstGeom prst="rect">
            <a:avLst/>
          </a:prstGeom>
        </p:spPr>
      </p:pic>
      <p:sp>
        <p:nvSpPr>
          <p:cNvPr id="37" name="テキスト ボックス 36">
            <a:extLst>
              <a:ext uri="{FF2B5EF4-FFF2-40B4-BE49-F238E27FC236}">
                <a16:creationId xmlns:a16="http://schemas.microsoft.com/office/drawing/2014/main" id="{929F8A08-9EE3-CFF7-46E4-83A39F2E8E57}"/>
              </a:ext>
            </a:extLst>
          </p:cNvPr>
          <p:cNvSpPr txBox="1"/>
          <p:nvPr/>
        </p:nvSpPr>
        <p:spPr>
          <a:xfrm>
            <a:off x="4505645" y="6038477"/>
            <a:ext cx="848265" cy="283794"/>
          </a:xfrm>
          <a:prstGeom prst="rect">
            <a:avLst/>
          </a:prstGeom>
          <a:noFill/>
        </p:spPr>
        <p:txBody>
          <a:bodyPr wrap="square" rtlCol="0">
            <a:spAutoFit/>
          </a:bodyPr>
          <a:lstStyle/>
          <a:p>
            <a:pPr>
              <a:defRPr/>
            </a:pPr>
            <a:r>
              <a:rPr kumimoji="1" lang="ja-JP" altLang="en-US" sz="1200" b="1" dirty="0">
                <a:solidFill>
                  <a:srgbClr val="1C9480"/>
                </a:solidFill>
                <a:latin typeface="BIZ UDゴシック" panose="020B0400000000000000" pitchFamily="49" charset="-128"/>
                <a:ea typeface="BIZ UDゴシック" panose="020B0400000000000000" pitchFamily="49" charset="-128"/>
              </a:rPr>
              <a:t>編集後記</a:t>
            </a:r>
          </a:p>
        </p:txBody>
      </p:sp>
      <p:sp>
        <p:nvSpPr>
          <p:cNvPr id="38" name="四角形: 角を丸くする 37">
            <a:extLst>
              <a:ext uri="{FF2B5EF4-FFF2-40B4-BE49-F238E27FC236}">
                <a16:creationId xmlns:a16="http://schemas.microsoft.com/office/drawing/2014/main" id="{3F547FD3-4F2C-E75C-701E-A12ED160C8BA}"/>
              </a:ext>
            </a:extLst>
          </p:cNvPr>
          <p:cNvSpPr/>
          <p:nvPr/>
        </p:nvSpPr>
        <p:spPr>
          <a:xfrm>
            <a:off x="356821" y="3843099"/>
            <a:ext cx="3804590" cy="2979900"/>
          </a:xfrm>
          <a:prstGeom prst="roundRect">
            <a:avLst>
              <a:gd name="adj" fmla="val 6384"/>
            </a:avLst>
          </a:prstGeom>
          <a:solidFill>
            <a:srgbClr val="E0EFFC"/>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角丸四角形 32">
            <a:extLst>
              <a:ext uri="{FF2B5EF4-FFF2-40B4-BE49-F238E27FC236}">
                <a16:creationId xmlns:a16="http://schemas.microsoft.com/office/drawing/2014/main" id="{102C411E-9DB0-5999-7383-1E0DD8309E16}"/>
              </a:ext>
            </a:extLst>
          </p:cNvPr>
          <p:cNvSpPr/>
          <p:nvPr/>
        </p:nvSpPr>
        <p:spPr>
          <a:xfrm>
            <a:off x="337378" y="3709813"/>
            <a:ext cx="3814062" cy="3081578"/>
          </a:xfrm>
          <a:prstGeom prst="roundRect">
            <a:avLst>
              <a:gd name="adj" fmla="val 0"/>
            </a:avLst>
          </a:prstGeom>
          <a:noFill/>
          <a:ln w="63500" cap="flat" cmpd="sng" algn="ctr">
            <a:solidFill>
              <a:srgbClr val="ACD5F6">
                <a:alpha val="73725"/>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B399C33E-D76B-558A-211E-9BB2C65AE932}"/>
              </a:ext>
            </a:extLst>
          </p:cNvPr>
          <p:cNvSpPr txBox="1"/>
          <p:nvPr/>
        </p:nvSpPr>
        <p:spPr>
          <a:xfrm>
            <a:off x="400858" y="4083646"/>
            <a:ext cx="3679254" cy="623248"/>
          </a:xfrm>
          <a:prstGeom prst="rect">
            <a:avLst/>
          </a:prstGeom>
          <a:noFill/>
        </p:spPr>
        <p:txBody>
          <a:bodyPr wrap="square" rtlCol="0">
            <a:spAutoFit/>
          </a:bodyPr>
          <a:lstStyle/>
          <a:p>
            <a:pPr>
              <a:lnSpc>
                <a:spcPts val="1500"/>
              </a:lnSpc>
              <a:defRPr/>
            </a:pPr>
            <a:r>
              <a:rPr kumimoji="1" lang="en-US" altLang="ja-JP" sz="950" dirty="0">
                <a:solidFill>
                  <a:prstClr val="black"/>
                </a:solidFill>
                <a:latin typeface="BIZ UDゴシック" panose="020B0400000000000000" pitchFamily="49" charset="-128"/>
                <a:ea typeface="BIZ UDゴシック" panose="020B0400000000000000" pitchFamily="49" charset="-128"/>
              </a:rPr>
              <a:t>2025</a:t>
            </a:r>
            <a:r>
              <a:rPr kumimoji="1" lang="ja-JP" altLang="en-US" sz="950" dirty="0">
                <a:solidFill>
                  <a:prstClr val="black"/>
                </a:solidFill>
                <a:latin typeface="BIZ UDゴシック" panose="020B0400000000000000" pitchFamily="49" charset="-128"/>
                <a:ea typeface="BIZ UDゴシック" panose="020B0400000000000000" pitchFamily="49" charset="-128"/>
              </a:rPr>
              <a:t>年度大阪府訪問看護実態調査へのご協力ありがとうございました。現在データ集計・分析中です。</a:t>
            </a:r>
            <a:endParaRPr kumimoji="1" lang="en-US" altLang="ja-JP" sz="950" dirty="0">
              <a:solidFill>
                <a:prstClr val="black"/>
              </a:solidFill>
              <a:latin typeface="BIZ UDゴシック" panose="020B0400000000000000" pitchFamily="49" charset="-128"/>
              <a:ea typeface="BIZ UDゴシック" panose="020B0400000000000000" pitchFamily="49" charset="-128"/>
            </a:endParaRPr>
          </a:p>
          <a:p>
            <a:pPr>
              <a:defRPr/>
            </a:pPr>
            <a:endParaRPr kumimoji="1" lang="en-US" altLang="ja-JP" sz="950" dirty="0">
              <a:solidFill>
                <a:prstClr val="black"/>
              </a:solidFill>
              <a:latin typeface="BIZ UDゴシック" panose="020B0400000000000000" pitchFamily="49" charset="-128"/>
              <a:ea typeface="BIZ UDゴシック" panose="020B0400000000000000" pitchFamily="49" charset="-128"/>
            </a:endParaRPr>
          </a:p>
        </p:txBody>
      </p:sp>
      <p:pic>
        <p:nvPicPr>
          <p:cNvPr id="41" name="図 40">
            <a:extLst>
              <a:ext uri="{FF2B5EF4-FFF2-40B4-BE49-F238E27FC236}">
                <a16:creationId xmlns:a16="http://schemas.microsoft.com/office/drawing/2014/main" id="{F42821A1-D361-111B-865D-502CAEBB4496}"/>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colorTemperature colorTemp="7200"/>
                    </a14:imgEffect>
                    <a14:imgEffect>
                      <a14:saturation sat="400000"/>
                    </a14:imgEffect>
                    <a14:imgEffect>
                      <a14:brightnessContrast contrast="-20000"/>
                    </a14:imgEffect>
                  </a14:imgLayer>
                </a14:imgProps>
              </a:ext>
            </a:extLst>
          </a:blip>
          <a:stretch>
            <a:fillRect/>
          </a:stretch>
        </p:blipFill>
        <p:spPr>
          <a:xfrm>
            <a:off x="335440" y="3696608"/>
            <a:ext cx="3816000" cy="318529"/>
          </a:xfrm>
          <a:prstGeom prst="rect">
            <a:avLst/>
          </a:prstGeom>
          <a:ln w="25400">
            <a:solidFill>
              <a:srgbClr val="9ACBF4"/>
            </a:solidFill>
          </a:ln>
        </p:spPr>
      </p:pic>
      <p:sp>
        <p:nvSpPr>
          <p:cNvPr id="42" name="テキスト ボックス 41">
            <a:extLst>
              <a:ext uri="{FF2B5EF4-FFF2-40B4-BE49-F238E27FC236}">
                <a16:creationId xmlns:a16="http://schemas.microsoft.com/office/drawing/2014/main" id="{44B5FB0A-4203-41C5-1847-C65BE1A9783B}"/>
              </a:ext>
            </a:extLst>
          </p:cNvPr>
          <p:cNvSpPr txBox="1"/>
          <p:nvPr/>
        </p:nvSpPr>
        <p:spPr>
          <a:xfrm>
            <a:off x="416527" y="3725416"/>
            <a:ext cx="3735567" cy="276999"/>
          </a:xfrm>
          <a:prstGeom prst="rect">
            <a:avLst/>
          </a:prstGeom>
          <a:noFill/>
        </p:spPr>
        <p:txBody>
          <a:bodyPr wrap="square" rtlCol="0">
            <a:spAutoFit/>
          </a:bodyPr>
          <a:lstStyle/>
          <a:p>
            <a:pPr>
              <a:defRPr/>
            </a:pPr>
            <a:r>
              <a:rPr kumimoji="1" lang="en-US" altLang="ja-JP" sz="1200" b="1" dirty="0">
                <a:solidFill>
                  <a:prstClr val="black"/>
                </a:solidFill>
                <a:latin typeface="Calibri" panose="020F0502020204030204"/>
              </a:rPr>
              <a:t>2025</a:t>
            </a:r>
            <a:r>
              <a:rPr kumimoji="1" lang="ja-JP" altLang="en-US" sz="1200" b="1" dirty="0">
                <a:solidFill>
                  <a:prstClr val="black"/>
                </a:solidFill>
                <a:latin typeface="Calibri" panose="020F0502020204030204"/>
              </a:rPr>
              <a:t>年度大阪府訪問看護ステーション実態調査速報</a:t>
            </a:r>
            <a:endParaRPr kumimoji="1" lang="en-US" altLang="ja-JP" sz="1200" b="1" dirty="0">
              <a:solidFill>
                <a:prstClr val="black"/>
              </a:solidFill>
              <a:latin typeface="Calibri" panose="020F0502020204030204"/>
            </a:endParaRPr>
          </a:p>
        </p:txBody>
      </p:sp>
      <p:pic>
        <p:nvPicPr>
          <p:cNvPr id="43" name="図 42">
            <a:extLst>
              <a:ext uri="{FF2B5EF4-FFF2-40B4-BE49-F238E27FC236}">
                <a16:creationId xmlns:a16="http://schemas.microsoft.com/office/drawing/2014/main" id="{AA40FDAF-EB93-919C-2D9B-F26A0FE8FA33}"/>
              </a:ext>
            </a:extLst>
          </p:cNvPr>
          <p:cNvPicPr>
            <a:picLocks noChangeAspect="1"/>
          </p:cNvPicPr>
          <p:nvPr/>
        </p:nvPicPr>
        <p:blipFill>
          <a:blip r:embed="rId16"/>
          <a:stretch>
            <a:fillRect/>
          </a:stretch>
        </p:blipFill>
        <p:spPr>
          <a:xfrm>
            <a:off x="3341810" y="4674366"/>
            <a:ext cx="387270" cy="696135"/>
          </a:xfrm>
          <a:prstGeom prst="rect">
            <a:avLst/>
          </a:prstGeom>
        </p:spPr>
      </p:pic>
      <p:sp>
        <p:nvSpPr>
          <p:cNvPr id="44" name="テキスト ボックス 43">
            <a:extLst>
              <a:ext uri="{FF2B5EF4-FFF2-40B4-BE49-F238E27FC236}">
                <a16:creationId xmlns:a16="http://schemas.microsoft.com/office/drawing/2014/main" id="{64FA69F9-A0DA-AE6E-25DD-17AEB9C2437A}"/>
              </a:ext>
            </a:extLst>
          </p:cNvPr>
          <p:cNvSpPr txBox="1"/>
          <p:nvPr/>
        </p:nvSpPr>
        <p:spPr>
          <a:xfrm>
            <a:off x="814464" y="4530922"/>
            <a:ext cx="2893543" cy="1187505"/>
          </a:xfrm>
          <a:prstGeom prst="rect">
            <a:avLst/>
          </a:prstGeom>
          <a:noFill/>
        </p:spPr>
        <p:txBody>
          <a:bodyPr wrap="square" rtlCol="0">
            <a:spAutoFit/>
          </a:bodyPr>
          <a:lstStyle/>
          <a:p>
            <a:pPr>
              <a:lnSpc>
                <a:spcPts val="1500"/>
              </a:lnSpc>
              <a:defRPr/>
            </a:pPr>
            <a:r>
              <a:rPr lang="ja-JP"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実態調査票配布数</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2,318</a:t>
            </a:r>
            <a:r>
              <a:rPr lang="ja-JP"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件</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11</a:t>
            </a:r>
            <a:r>
              <a:rPr lang="ja-JP"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件返送</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1500"/>
              </a:lnSpc>
              <a:defRPr/>
            </a:pP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2024</a:t>
            </a:r>
            <a:r>
              <a:rPr lang="ja-JP"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度</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2,049</a:t>
            </a:r>
            <a:r>
              <a:rPr lang="ja-JP"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件</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より</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258</a:t>
            </a:r>
            <a:r>
              <a:rPr lang="ja-JP"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件増</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でした！</a:t>
            </a:r>
            <a:endPar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1800"/>
              </a:lnSpc>
              <a:defRPr/>
            </a:pP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回答事業所数 </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1,342</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件　回答率 </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58.2%</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1300"/>
              </a:lnSpc>
              <a:defRPr/>
            </a:pP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会員事業所　 </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721</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件　回答率 </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71.2%</a:t>
            </a:r>
          </a:p>
          <a:p>
            <a:pPr>
              <a:lnSpc>
                <a:spcPts val="1300"/>
              </a:lnSpc>
              <a:defRPr/>
            </a:pP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非会員事業所 </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621</a:t>
            </a: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件　回答率 </a:t>
            </a:r>
            <a:r>
              <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48.0%</a:t>
            </a:r>
          </a:p>
          <a:p>
            <a:pPr>
              <a:defRPr/>
            </a:pPr>
            <a:r>
              <a:rPr lang="ja-JP"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1BCAEB0A-7E51-5B73-B587-362637C47F78}"/>
              </a:ext>
            </a:extLst>
          </p:cNvPr>
          <p:cNvSpPr txBox="1"/>
          <p:nvPr/>
        </p:nvSpPr>
        <p:spPr>
          <a:xfrm>
            <a:off x="415814" y="5557003"/>
            <a:ext cx="3679254" cy="1023614"/>
          </a:xfrm>
          <a:prstGeom prst="rect">
            <a:avLst/>
          </a:prstGeom>
          <a:noFill/>
        </p:spPr>
        <p:txBody>
          <a:bodyPr wrap="square" rtlCol="0">
            <a:spAutoFit/>
          </a:bodyPr>
          <a:lstStyle/>
          <a:p>
            <a:pPr>
              <a:lnSpc>
                <a:spcPts val="1500"/>
              </a:lnSpc>
              <a:defRPr/>
            </a:pPr>
            <a:r>
              <a:rPr lang="ja-JP" altLang="en-US"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皆さまのご協力のお陰で今年度も大変高い回答率となりました。</a:t>
            </a:r>
            <a:endParaRPr lang="en-US" altLang="ja-JP" sz="95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1500"/>
              </a:lnSpc>
              <a:defRPr/>
            </a:pPr>
            <a:r>
              <a:rPr kumimoji="1" lang="ja-JP" altLang="en-US" sz="950" dirty="0">
                <a:solidFill>
                  <a:prstClr val="black"/>
                </a:solidFill>
                <a:latin typeface="BIZ UDゴシック" panose="020B0400000000000000" pitchFamily="49" charset="-128"/>
                <a:ea typeface="BIZ UDゴシック" panose="020B0400000000000000" pitchFamily="49" charset="-128"/>
              </a:rPr>
              <a:t>協会ホームページで、全データ集計結果を掲載いたします。</a:t>
            </a:r>
            <a:endParaRPr kumimoji="1" lang="en-US" altLang="ja-JP" sz="950" dirty="0">
              <a:solidFill>
                <a:prstClr val="black"/>
              </a:solidFill>
              <a:latin typeface="BIZ UDゴシック" panose="020B0400000000000000" pitchFamily="49" charset="-128"/>
              <a:ea typeface="BIZ UDゴシック" panose="020B0400000000000000" pitchFamily="49" charset="-128"/>
            </a:endParaRPr>
          </a:p>
          <a:p>
            <a:pPr>
              <a:lnSpc>
                <a:spcPts val="1500"/>
              </a:lnSpc>
              <a:defRPr/>
            </a:pPr>
            <a:r>
              <a:rPr kumimoji="1" lang="ja-JP" altLang="en-US" sz="950" dirty="0">
                <a:solidFill>
                  <a:prstClr val="black"/>
                </a:solidFill>
                <a:latin typeface="BIZ UDゴシック" panose="020B0400000000000000" pitchFamily="49" charset="-128"/>
                <a:ea typeface="BIZ UDゴシック" panose="020B0400000000000000" pitchFamily="49" charset="-128"/>
              </a:rPr>
              <a:t>これまでの過去データについても、委員会活動のバナーから</a:t>
            </a:r>
            <a:r>
              <a:rPr kumimoji="1" lang="zh-TW" altLang="en-US" sz="950" dirty="0">
                <a:solidFill>
                  <a:prstClr val="black"/>
                </a:solidFill>
                <a:latin typeface="BIZ UDゴシック" panose="020B0400000000000000" pitchFamily="49" charset="-128"/>
                <a:ea typeface="BIZ UDゴシック" panose="020B0400000000000000" pitchFamily="49" charset="-128"/>
              </a:rPr>
              <a:t>実態調査検討委員会</a:t>
            </a:r>
            <a:r>
              <a:rPr kumimoji="1" lang="ja-JP" altLang="en-US" sz="950" dirty="0">
                <a:solidFill>
                  <a:prstClr val="black"/>
                </a:solidFill>
                <a:latin typeface="BIZ UDゴシック" panose="020B0400000000000000" pitchFamily="49" charset="-128"/>
                <a:ea typeface="BIZ UDゴシック" panose="020B0400000000000000" pitchFamily="49" charset="-128"/>
              </a:rPr>
              <a:t>のページで確認できますので、是非ご一読ください。</a:t>
            </a:r>
          </a:p>
        </p:txBody>
      </p:sp>
      <p:pic>
        <p:nvPicPr>
          <p:cNvPr id="46" name="図 45">
            <a:extLst>
              <a:ext uri="{FF2B5EF4-FFF2-40B4-BE49-F238E27FC236}">
                <a16:creationId xmlns:a16="http://schemas.microsoft.com/office/drawing/2014/main" id="{3E250E10-F195-C2D1-79D0-1EF8394B6DDE}"/>
              </a:ext>
            </a:extLst>
          </p:cNvPr>
          <p:cNvPicPr>
            <a:picLocks noChangeAspect="1"/>
          </p:cNvPicPr>
          <p:nvPr/>
        </p:nvPicPr>
        <p:blipFill>
          <a:blip r:embed="rId17"/>
          <a:stretch>
            <a:fillRect/>
          </a:stretch>
        </p:blipFill>
        <p:spPr>
          <a:xfrm>
            <a:off x="306486" y="10271450"/>
            <a:ext cx="173166" cy="241958"/>
          </a:xfrm>
          <a:prstGeom prst="rect">
            <a:avLst/>
          </a:prstGeom>
        </p:spPr>
      </p:pic>
      <p:pic>
        <p:nvPicPr>
          <p:cNvPr id="47" name="図 46">
            <a:extLst>
              <a:ext uri="{FF2B5EF4-FFF2-40B4-BE49-F238E27FC236}">
                <a16:creationId xmlns:a16="http://schemas.microsoft.com/office/drawing/2014/main" id="{631CAADD-DFFF-0864-18CF-11FA7804812E}"/>
              </a:ext>
            </a:extLst>
          </p:cNvPr>
          <p:cNvPicPr>
            <a:picLocks noChangeAspect="1"/>
          </p:cNvPicPr>
          <p:nvPr/>
        </p:nvPicPr>
        <p:blipFill>
          <a:blip r:embed="rId11"/>
          <a:stretch>
            <a:fillRect/>
          </a:stretch>
        </p:blipFill>
        <p:spPr>
          <a:xfrm flipH="1">
            <a:off x="4302155" y="1814022"/>
            <a:ext cx="594479" cy="473101"/>
          </a:xfrm>
          <a:prstGeom prst="rect">
            <a:avLst/>
          </a:prstGeom>
          <a:effectLst>
            <a:outerShdw blurRad="63500" sx="102000" sy="102000" algn="ctr" rotWithShape="0">
              <a:prstClr val="black">
                <a:alpha val="40000"/>
              </a:prstClr>
            </a:outerShdw>
          </a:effectLst>
        </p:spPr>
      </p:pic>
      <p:pic>
        <p:nvPicPr>
          <p:cNvPr id="48" name="図 47">
            <a:extLst>
              <a:ext uri="{FF2B5EF4-FFF2-40B4-BE49-F238E27FC236}">
                <a16:creationId xmlns:a16="http://schemas.microsoft.com/office/drawing/2014/main" id="{811E5916-D134-8671-1533-FAAA07C6A713}"/>
              </a:ext>
            </a:extLst>
          </p:cNvPr>
          <p:cNvPicPr>
            <a:picLocks noChangeAspect="1"/>
          </p:cNvPicPr>
          <p:nvPr/>
        </p:nvPicPr>
        <p:blipFill>
          <a:blip r:embed="rId18"/>
          <a:stretch>
            <a:fillRect/>
          </a:stretch>
        </p:blipFill>
        <p:spPr>
          <a:xfrm>
            <a:off x="311507" y="2372637"/>
            <a:ext cx="3859259" cy="1269244"/>
          </a:xfrm>
          <a:prstGeom prst="rect">
            <a:avLst/>
          </a:prstGeom>
        </p:spPr>
      </p:pic>
      <p:pic>
        <p:nvPicPr>
          <p:cNvPr id="49" name="図 48">
            <a:extLst>
              <a:ext uri="{FF2B5EF4-FFF2-40B4-BE49-F238E27FC236}">
                <a16:creationId xmlns:a16="http://schemas.microsoft.com/office/drawing/2014/main" id="{B5AC9233-64BB-78C9-2B57-DBE2C0EB6132}"/>
              </a:ext>
            </a:extLst>
          </p:cNvPr>
          <p:cNvPicPr>
            <a:picLocks noChangeAspect="1"/>
          </p:cNvPicPr>
          <p:nvPr/>
        </p:nvPicPr>
        <p:blipFill>
          <a:blip r:embed="rId19"/>
          <a:stretch>
            <a:fillRect/>
          </a:stretch>
        </p:blipFill>
        <p:spPr>
          <a:xfrm>
            <a:off x="295233" y="2190875"/>
            <a:ext cx="3873609" cy="265470"/>
          </a:xfrm>
          <a:prstGeom prst="rect">
            <a:avLst/>
          </a:prstGeom>
          <a:ln>
            <a:solidFill>
              <a:srgbClr val="FF9FBD"/>
            </a:solidFill>
          </a:ln>
        </p:spPr>
      </p:pic>
      <p:sp>
        <p:nvSpPr>
          <p:cNvPr id="50" name="テキスト ボックス 49">
            <a:extLst>
              <a:ext uri="{FF2B5EF4-FFF2-40B4-BE49-F238E27FC236}">
                <a16:creationId xmlns:a16="http://schemas.microsoft.com/office/drawing/2014/main" id="{634661A0-7165-07DA-5E3A-7517E2E463F9}"/>
              </a:ext>
            </a:extLst>
          </p:cNvPr>
          <p:cNvSpPr txBox="1"/>
          <p:nvPr/>
        </p:nvSpPr>
        <p:spPr>
          <a:xfrm>
            <a:off x="472672" y="2202511"/>
            <a:ext cx="3658793" cy="246221"/>
          </a:xfrm>
          <a:prstGeom prst="rect">
            <a:avLst/>
          </a:prstGeom>
          <a:noFill/>
        </p:spPr>
        <p:txBody>
          <a:bodyPr wrap="square" rtlCol="0">
            <a:spAutoFit/>
          </a:bodyPr>
          <a:lstStyle/>
          <a:p>
            <a:pPr algn="ctr">
              <a:defRPr/>
            </a:pPr>
            <a:r>
              <a:rPr kumimoji="1" lang="en-US" altLang="ja-JP" sz="1000" b="1" dirty="0">
                <a:solidFill>
                  <a:srgbClr val="F5BAAC">
                    <a:lumMod val="50000"/>
                  </a:srgbClr>
                </a:solidFill>
                <a:latin typeface="BIZ UDゴシック" panose="020B0400000000000000" pitchFamily="49" charset="-128"/>
                <a:ea typeface="BIZ UDゴシック" panose="020B0400000000000000" pitchFamily="49" charset="-128"/>
              </a:rPr>
              <a:t>2026</a:t>
            </a:r>
            <a:r>
              <a:rPr kumimoji="1" lang="ja-JP" altLang="en-US" sz="1000" b="1" dirty="0">
                <a:solidFill>
                  <a:srgbClr val="F5BAAC">
                    <a:lumMod val="50000"/>
                  </a:srgbClr>
                </a:solidFill>
                <a:latin typeface="BIZ UDゴシック" panose="020B0400000000000000" pitchFamily="49" charset="-128"/>
                <a:ea typeface="BIZ UDゴシック" panose="020B0400000000000000" pitchFamily="49" charset="-128"/>
              </a:rPr>
              <a:t>年度 新卒育成プログラム募集（スタートプログラム）</a:t>
            </a:r>
          </a:p>
        </p:txBody>
      </p:sp>
      <p:sp>
        <p:nvSpPr>
          <p:cNvPr id="51" name="テキスト ボックス 50">
            <a:extLst>
              <a:ext uri="{FF2B5EF4-FFF2-40B4-BE49-F238E27FC236}">
                <a16:creationId xmlns:a16="http://schemas.microsoft.com/office/drawing/2014/main" id="{FE03D9B5-0DAD-3D06-C06E-98CF07BD4952}"/>
              </a:ext>
            </a:extLst>
          </p:cNvPr>
          <p:cNvSpPr txBox="1"/>
          <p:nvPr/>
        </p:nvSpPr>
        <p:spPr>
          <a:xfrm>
            <a:off x="818939" y="2444033"/>
            <a:ext cx="3335545" cy="1054391"/>
          </a:xfrm>
          <a:prstGeom prst="rect">
            <a:avLst/>
          </a:prstGeom>
          <a:noFill/>
        </p:spPr>
        <p:txBody>
          <a:bodyPr wrap="square" rtlCol="0">
            <a:spAutoFit/>
          </a:bodyPr>
          <a:lstStyle/>
          <a:p>
            <a:pPr>
              <a:spcAft>
                <a:spcPts val="600"/>
              </a:spcAft>
              <a:defRPr/>
            </a:pPr>
            <a:r>
              <a:rPr lang="ja-JP" altLang="en-US" sz="950" dirty="0">
                <a:solidFill>
                  <a:prstClr val="black"/>
                </a:solidFill>
                <a:latin typeface="BIZ UDGothic" panose="020B0400000000000000" pitchFamily="49" charset="-128"/>
                <a:ea typeface="BIZ UDGothic" panose="020B0400000000000000" pitchFamily="49" charset="-128"/>
              </a:rPr>
              <a:t>新卒でも安心して成長できるプログラムです！</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500"/>
              </a:lnSpc>
              <a:defRPr/>
            </a:pPr>
            <a:r>
              <a:rPr lang="ja-JP" altLang="en-US" sz="950" dirty="0">
                <a:solidFill>
                  <a:prstClr val="black"/>
                </a:solidFill>
                <a:latin typeface="BIZ UDGothic" panose="020B0400000000000000" pitchFamily="49" charset="-128"/>
                <a:ea typeface="BIZ UDGothic" panose="020B0400000000000000" pitchFamily="49" charset="-128"/>
              </a:rPr>
              <a:t>対象者：看護系大学・看護師養成所の新卒</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500"/>
              </a:lnSpc>
              <a:defRPr/>
            </a:pPr>
            <a:r>
              <a:rPr lang="ja-JP" altLang="en-US" sz="950" dirty="0">
                <a:solidFill>
                  <a:prstClr val="black"/>
                </a:solidFill>
                <a:latin typeface="BIZ UDGothic" panose="020B0400000000000000" pitchFamily="49" charset="-128"/>
                <a:ea typeface="BIZ UDGothic" panose="020B0400000000000000" pitchFamily="49" charset="-128"/>
              </a:rPr>
              <a:t>　　　　看護師、卒後２年以内の新人看護師</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500"/>
              </a:lnSpc>
              <a:defRPr/>
            </a:pPr>
            <a:r>
              <a:rPr lang="ja-JP" altLang="en-US" sz="950" dirty="0">
                <a:solidFill>
                  <a:prstClr val="black"/>
                </a:solidFill>
                <a:latin typeface="BIZ UDGothic" panose="020B0400000000000000" pitchFamily="49" charset="-128"/>
                <a:ea typeface="BIZ UDGothic" panose="020B0400000000000000" pitchFamily="49" charset="-128"/>
              </a:rPr>
              <a:t>実施期間：２年間（</a:t>
            </a:r>
            <a:r>
              <a:rPr lang="en-US" altLang="ja-JP" sz="950" dirty="0">
                <a:solidFill>
                  <a:prstClr val="black"/>
                </a:solidFill>
                <a:latin typeface="BIZ UDGothic" panose="020B0400000000000000" pitchFamily="49" charset="-128"/>
                <a:ea typeface="BIZ UDGothic" panose="020B0400000000000000" pitchFamily="49" charset="-128"/>
              </a:rPr>
              <a:t>24</a:t>
            </a:r>
            <a:r>
              <a:rPr lang="ja-JP" altLang="en-US" sz="950" dirty="0">
                <a:solidFill>
                  <a:prstClr val="black"/>
                </a:solidFill>
                <a:latin typeface="BIZ UDGothic" panose="020B0400000000000000" pitchFamily="49" charset="-128"/>
                <a:ea typeface="BIZ UDGothic" panose="020B0400000000000000" pitchFamily="49" charset="-128"/>
              </a:rPr>
              <a:t>ヶ月間）です。</a:t>
            </a:r>
            <a:endParaRPr lang="en-US" altLang="ja-JP" sz="950" dirty="0">
              <a:solidFill>
                <a:prstClr val="black"/>
              </a:solidFill>
              <a:latin typeface="BIZ UDGothic" panose="020B0400000000000000" pitchFamily="49" charset="-128"/>
              <a:ea typeface="BIZ UDGothic" panose="020B0400000000000000" pitchFamily="49" charset="-128"/>
            </a:endParaRPr>
          </a:p>
          <a:p>
            <a:pPr>
              <a:lnSpc>
                <a:spcPts val="1500"/>
              </a:lnSpc>
              <a:defRPr/>
            </a:pPr>
            <a:r>
              <a:rPr lang="ja-JP" altLang="en-US" sz="950" dirty="0">
                <a:solidFill>
                  <a:prstClr val="black"/>
                </a:solidFill>
                <a:latin typeface="BIZ UDGothic" panose="020B0400000000000000" pitchFamily="49" charset="-128"/>
                <a:ea typeface="BIZ UDGothic" panose="020B0400000000000000" pitchFamily="49" charset="-128"/>
              </a:rPr>
              <a:t>詳細は、協会</a:t>
            </a:r>
            <a:r>
              <a:rPr lang="en-US" altLang="ja-JP" sz="950" dirty="0">
                <a:solidFill>
                  <a:prstClr val="black"/>
                </a:solidFill>
                <a:latin typeface="BIZ UDGothic" panose="020B0400000000000000" pitchFamily="49" charset="-128"/>
                <a:ea typeface="BIZ UDGothic" panose="020B0400000000000000" pitchFamily="49" charset="-128"/>
              </a:rPr>
              <a:t>HP</a:t>
            </a:r>
            <a:r>
              <a:rPr lang="ja-JP" altLang="en-US" sz="950" dirty="0">
                <a:solidFill>
                  <a:prstClr val="black"/>
                </a:solidFill>
                <a:latin typeface="BIZ UDGothic" panose="020B0400000000000000" pitchFamily="49" charset="-128"/>
                <a:ea typeface="BIZ UDGothic" panose="020B0400000000000000" pitchFamily="49" charset="-128"/>
              </a:rPr>
              <a:t>をご確認ください。</a:t>
            </a:r>
            <a:endParaRPr lang="en-US" altLang="ja-JP" sz="950" dirty="0">
              <a:solidFill>
                <a:prstClr val="black"/>
              </a:solidFill>
              <a:latin typeface="BIZ UDGothic" panose="020B0400000000000000" pitchFamily="49" charset="-128"/>
              <a:ea typeface="BIZ UDGothic" panose="020B0400000000000000" pitchFamily="49" charset="-128"/>
            </a:endParaRPr>
          </a:p>
        </p:txBody>
      </p:sp>
      <p:pic>
        <p:nvPicPr>
          <p:cNvPr id="52" name="図 51">
            <a:extLst>
              <a:ext uri="{FF2B5EF4-FFF2-40B4-BE49-F238E27FC236}">
                <a16:creationId xmlns:a16="http://schemas.microsoft.com/office/drawing/2014/main" id="{A3B73716-0C74-B4EE-8358-74DC87C0EF19}"/>
              </a:ext>
            </a:extLst>
          </p:cNvPr>
          <p:cNvPicPr>
            <a:picLocks noChangeAspect="1"/>
          </p:cNvPicPr>
          <p:nvPr/>
        </p:nvPicPr>
        <p:blipFill>
          <a:blip r:embed="rId11"/>
          <a:stretch>
            <a:fillRect/>
          </a:stretch>
        </p:blipFill>
        <p:spPr>
          <a:xfrm flipH="1">
            <a:off x="3512804" y="2833366"/>
            <a:ext cx="446727" cy="352607"/>
          </a:xfrm>
          <a:prstGeom prst="rect">
            <a:avLst/>
          </a:prstGeom>
          <a:effectLst>
            <a:outerShdw blurRad="63500" sx="102000" sy="102000" algn="ctr" rotWithShape="0">
              <a:prstClr val="black">
                <a:alpha val="40000"/>
              </a:prstClr>
            </a:outerShdw>
          </a:effectLst>
        </p:spPr>
      </p:pic>
      <p:sp>
        <p:nvSpPr>
          <p:cNvPr id="53" name="テキスト ボックス 52">
            <a:extLst>
              <a:ext uri="{FF2B5EF4-FFF2-40B4-BE49-F238E27FC236}">
                <a16:creationId xmlns:a16="http://schemas.microsoft.com/office/drawing/2014/main" id="{E660C11C-4C74-6401-A9DB-257FDA0DE1EC}"/>
              </a:ext>
            </a:extLst>
          </p:cNvPr>
          <p:cNvSpPr txBox="1"/>
          <p:nvPr/>
        </p:nvSpPr>
        <p:spPr>
          <a:xfrm>
            <a:off x="6683273" y="10108386"/>
            <a:ext cx="697627" cy="215444"/>
          </a:xfrm>
          <a:prstGeom prst="rect">
            <a:avLst/>
          </a:prstGeom>
          <a:noFill/>
        </p:spPr>
        <p:txBody>
          <a:bodyPr wrap="none" rtlCol="0">
            <a:spAutoFit/>
          </a:bodyPr>
          <a:lstStyle/>
          <a:p>
            <a:r>
              <a:rPr kumimoji="1" lang="ja-JP" altLang="en-US" sz="800" dirty="0">
                <a:solidFill>
                  <a:prstClr val="black"/>
                </a:solidFill>
                <a:latin typeface="BIZ UDゴシック" panose="020B0400000000000000" pitchFamily="49" charset="-128"/>
                <a:ea typeface="BIZ UDゴシック" panose="020B0400000000000000" pitchFamily="49" charset="-128"/>
              </a:rPr>
              <a:t>（税抜き）</a:t>
            </a:r>
          </a:p>
        </p:txBody>
      </p:sp>
      <p:pic>
        <p:nvPicPr>
          <p:cNvPr id="54" name="図 53" descr="QR コード&#10;&#10;AI 生成コンテンツは誤りを含む可能性があります。">
            <a:extLst>
              <a:ext uri="{FF2B5EF4-FFF2-40B4-BE49-F238E27FC236}">
                <a16:creationId xmlns:a16="http://schemas.microsoft.com/office/drawing/2014/main" id="{BFF09F1A-F128-F7E1-A748-6711C13620E9}"/>
              </a:ext>
            </a:extLst>
          </p:cNvPr>
          <p:cNvPicPr>
            <a:picLocks noChangeAspect="1"/>
          </p:cNvPicPr>
          <p:nvPr/>
        </p:nvPicPr>
        <p:blipFill>
          <a:blip r:embed="rId20">
            <a:extLst>
              <a:ext uri="{28A0092B-C50C-407E-A947-70E740481C1C}">
                <a14:useLocalDpi xmlns:a14="http://schemas.microsoft.com/office/drawing/2010/main" val="0"/>
              </a:ext>
            </a:extLst>
          </a:blip>
          <a:srcRect l="7175" t="21176" r="7247" b="21240"/>
          <a:stretch>
            <a:fillRect/>
          </a:stretch>
        </p:blipFill>
        <p:spPr>
          <a:xfrm>
            <a:off x="3324076" y="7099730"/>
            <a:ext cx="561227" cy="563844"/>
          </a:xfrm>
          <a:prstGeom prst="rect">
            <a:avLst/>
          </a:prstGeom>
        </p:spPr>
      </p:pic>
      <p:pic>
        <p:nvPicPr>
          <p:cNvPr id="55" name="図 54" descr="背景パターン&#10;&#10;AI 生成コンテンツは誤りを含む可能性があります。">
            <a:extLst>
              <a:ext uri="{FF2B5EF4-FFF2-40B4-BE49-F238E27FC236}">
                <a16:creationId xmlns:a16="http://schemas.microsoft.com/office/drawing/2014/main" id="{3DC38E29-1986-9BF0-724E-268E04FED499}"/>
              </a:ext>
            </a:extLst>
          </p:cNvPr>
          <p:cNvPicPr>
            <a:picLocks noChangeAspect="1"/>
          </p:cNvPicPr>
          <p:nvPr/>
        </p:nvPicPr>
        <p:blipFill>
          <a:blip r:embed="rId21">
            <a:alphaModFix amt="85000"/>
            <a:extLst>
              <a:ext uri="{BEBA8EAE-BF5A-486C-A8C5-ECC9F3942E4B}">
                <a14:imgProps xmlns:a14="http://schemas.microsoft.com/office/drawing/2010/main">
                  <a14:imgLayer r:embed="rId22">
                    <a14:imgEffect>
                      <a14:sharpenSoften amount="-50000"/>
                    </a14:imgEffect>
                    <a14:imgEffect>
                      <a14:colorTemperature colorTemp="72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00013" y="2425402"/>
            <a:ext cx="3018852" cy="3446055"/>
          </a:xfrm>
          <a:prstGeom prst="rect">
            <a:avLst/>
          </a:prstGeom>
          <a:ln>
            <a:solidFill>
              <a:srgbClr val="21CDCD"/>
            </a:solidFill>
          </a:ln>
          <a:effectLst/>
        </p:spPr>
      </p:pic>
      <p:sp>
        <p:nvSpPr>
          <p:cNvPr id="56" name="正方形/長方形 55">
            <a:extLst>
              <a:ext uri="{FF2B5EF4-FFF2-40B4-BE49-F238E27FC236}">
                <a16:creationId xmlns:a16="http://schemas.microsoft.com/office/drawing/2014/main" id="{8006AF5A-0DFE-811D-7EBF-983BD20D73E8}"/>
              </a:ext>
            </a:extLst>
          </p:cNvPr>
          <p:cNvSpPr/>
          <p:nvPr/>
        </p:nvSpPr>
        <p:spPr>
          <a:xfrm>
            <a:off x="4699166" y="2749710"/>
            <a:ext cx="2207532" cy="570401"/>
          </a:xfrm>
          <a:prstGeom prst="rect">
            <a:avLst/>
          </a:prstGeom>
          <a:solidFill>
            <a:sysClr val="window" lastClr="FFFFFF">
              <a:lumMod val="95000"/>
            </a:sysClr>
          </a:solidFill>
          <a:ln w="889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57" name="テキスト ボックス 56">
            <a:extLst>
              <a:ext uri="{FF2B5EF4-FFF2-40B4-BE49-F238E27FC236}">
                <a16:creationId xmlns:a16="http://schemas.microsoft.com/office/drawing/2014/main" id="{0B89AECA-8EA1-F050-E785-196889E292B2}"/>
              </a:ext>
            </a:extLst>
          </p:cNvPr>
          <p:cNvSpPr txBox="1"/>
          <p:nvPr/>
        </p:nvSpPr>
        <p:spPr>
          <a:xfrm>
            <a:off x="4809658" y="2697764"/>
            <a:ext cx="2016207" cy="320236"/>
          </a:xfrm>
          <a:prstGeom prst="rect">
            <a:avLst/>
          </a:prstGeom>
          <a:noFill/>
        </p:spPr>
        <p:txBody>
          <a:bodyPr wrap="square" rtlCol="0">
            <a:spAutoFit/>
          </a:bodyPr>
          <a:lstStyle/>
          <a:p>
            <a:r>
              <a:rPr kumimoji="1" lang="ja-JP" altLang="en-US" sz="1400" dirty="0">
                <a:solidFill>
                  <a:srgbClr val="EB804B"/>
                </a:solidFill>
                <a:latin typeface="BIZ UDゴシック" panose="020B0400000000000000" pitchFamily="49" charset="-128"/>
                <a:ea typeface="BIZ UDゴシック" panose="020B0400000000000000" pitchFamily="49" charset="-128"/>
              </a:rPr>
              <a:t>写真募集</a:t>
            </a:r>
            <a:r>
              <a:rPr kumimoji="1" lang="ja-JP" altLang="en-US" sz="1400" dirty="0">
                <a:solidFill>
                  <a:prstClr val="black"/>
                </a:solidFill>
                <a:latin typeface="BIZ UDゴシック" panose="020B0400000000000000" pitchFamily="49" charset="-128"/>
                <a:ea typeface="BIZ UDゴシック" panose="020B0400000000000000" pitchFamily="49" charset="-128"/>
              </a:rPr>
              <a:t>のお知らせ</a:t>
            </a:r>
          </a:p>
        </p:txBody>
      </p:sp>
      <p:sp>
        <p:nvSpPr>
          <p:cNvPr id="58" name="テキスト ボックス 57">
            <a:extLst>
              <a:ext uri="{FF2B5EF4-FFF2-40B4-BE49-F238E27FC236}">
                <a16:creationId xmlns:a16="http://schemas.microsoft.com/office/drawing/2014/main" id="{A9077070-A99B-17E9-7C9D-EB172106364C}"/>
              </a:ext>
            </a:extLst>
          </p:cNvPr>
          <p:cNvSpPr txBox="1"/>
          <p:nvPr/>
        </p:nvSpPr>
        <p:spPr>
          <a:xfrm>
            <a:off x="4663886" y="5440837"/>
            <a:ext cx="2110463" cy="400294"/>
          </a:xfrm>
          <a:prstGeom prst="rect">
            <a:avLst/>
          </a:prstGeom>
          <a:noFill/>
        </p:spPr>
        <p:txBody>
          <a:bodyPr wrap="square" rtlCol="0">
            <a:spAutoFit/>
          </a:bodyPr>
          <a:lstStyle/>
          <a:p>
            <a:r>
              <a:rPr kumimoji="1" lang="ja-JP" altLang="en-US" sz="950" dirty="0">
                <a:solidFill>
                  <a:prstClr val="black"/>
                </a:solidFill>
                <a:latin typeface="BIZ UDゴシック" panose="020B0400000000000000" pitchFamily="49" charset="-128"/>
                <a:ea typeface="BIZ UDゴシック" panose="020B0400000000000000" pitchFamily="49" charset="-128"/>
              </a:rPr>
              <a:t>協会ホームページの広報委員会の</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応募フォームからご応募ください。</a:t>
            </a:r>
            <a:endParaRPr kumimoji="1" lang="en-US" altLang="ja-JP" sz="950" dirty="0">
              <a:solidFill>
                <a:prstClr val="black"/>
              </a:solidFill>
              <a:latin typeface="BIZ UDゴシック" panose="020B0400000000000000" pitchFamily="49" charset="-128"/>
              <a:ea typeface="BIZ UDゴシック" panose="020B0400000000000000" pitchFamily="49" charset="-128"/>
            </a:endParaRPr>
          </a:p>
        </p:txBody>
      </p:sp>
      <p:pic>
        <p:nvPicPr>
          <p:cNvPr id="59" name="図 58">
            <a:extLst>
              <a:ext uri="{FF2B5EF4-FFF2-40B4-BE49-F238E27FC236}">
                <a16:creationId xmlns:a16="http://schemas.microsoft.com/office/drawing/2014/main" id="{F73B5D7E-0FBB-7492-C141-B7082D890122}"/>
              </a:ext>
            </a:extLst>
          </p:cNvPr>
          <p:cNvPicPr>
            <a:picLocks noChangeAspect="1"/>
          </p:cNvPicPr>
          <p:nvPr/>
        </p:nvPicPr>
        <p:blipFill>
          <a:blip r:embed="rId23"/>
          <a:stretch>
            <a:fillRect/>
          </a:stretch>
        </p:blipFill>
        <p:spPr>
          <a:xfrm>
            <a:off x="6721628" y="5519400"/>
            <a:ext cx="278069" cy="275846"/>
          </a:xfrm>
          <a:prstGeom prst="rect">
            <a:avLst/>
          </a:prstGeom>
        </p:spPr>
      </p:pic>
      <p:pic>
        <p:nvPicPr>
          <p:cNvPr id="60" name="図 59">
            <a:extLst>
              <a:ext uri="{FF2B5EF4-FFF2-40B4-BE49-F238E27FC236}">
                <a16:creationId xmlns:a16="http://schemas.microsoft.com/office/drawing/2014/main" id="{BF2DA101-05BD-2A81-52DE-32219CCAA449}"/>
              </a:ext>
            </a:extLst>
          </p:cNvPr>
          <p:cNvPicPr>
            <a:picLocks noChangeAspect="1"/>
          </p:cNvPicPr>
          <p:nvPr/>
        </p:nvPicPr>
        <p:blipFill>
          <a:blip r:embed="rId24"/>
          <a:stretch>
            <a:fillRect/>
          </a:stretch>
        </p:blipFill>
        <p:spPr>
          <a:xfrm>
            <a:off x="4568898" y="2804562"/>
            <a:ext cx="2615634" cy="2647675"/>
          </a:xfrm>
          <a:prstGeom prst="rect">
            <a:avLst/>
          </a:prstGeom>
        </p:spPr>
      </p:pic>
      <p:sp>
        <p:nvSpPr>
          <p:cNvPr id="61" name="テキスト ボックス 60">
            <a:extLst>
              <a:ext uri="{FF2B5EF4-FFF2-40B4-BE49-F238E27FC236}">
                <a16:creationId xmlns:a16="http://schemas.microsoft.com/office/drawing/2014/main" id="{EB2D076F-784E-8790-49BB-FE732E4B33EF}"/>
              </a:ext>
            </a:extLst>
          </p:cNvPr>
          <p:cNvSpPr txBox="1"/>
          <p:nvPr/>
        </p:nvSpPr>
        <p:spPr>
          <a:xfrm>
            <a:off x="4684018" y="2467246"/>
            <a:ext cx="2590355" cy="264194"/>
          </a:xfrm>
          <a:prstGeom prst="rect">
            <a:avLst/>
          </a:prstGeom>
          <a:noFill/>
        </p:spPr>
        <p:txBody>
          <a:bodyPr wrap="square" rtlCol="0">
            <a:spAutoFit/>
          </a:bodyPr>
          <a:lstStyle/>
          <a:p>
            <a:r>
              <a:rPr kumimoji="1" lang="ja-JP" altLang="en-US" sz="1050" b="1" dirty="0">
                <a:solidFill>
                  <a:srgbClr val="F0CCDB">
                    <a:lumMod val="75000"/>
                  </a:srgbClr>
                </a:solidFill>
                <a:latin typeface="BIZ UDゴシック" panose="020B0400000000000000" pitchFamily="49" charset="-128"/>
                <a:ea typeface="BIZ UDゴシック" panose="020B0400000000000000" pitchFamily="49" charset="-128"/>
              </a:rPr>
              <a:t>写真応募フォームができました！</a:t>
            </a:r>
          </a:p>
        </p:txBody>
      </p:sp>
      <p:sp>
        <p:nvSpPr>
          <p:cNvPr id="62" name="テキスト ボックス 61">
            <a:extLst>
              <a:ext uri="{FF2B5EF4-FFF2-40B4-BE49-F238E27FC236}">
                <a16:creationId xmlns:a16="http://schemas.microsoft.com/office/drawing/2014/main" id="{49C7CEE7-47B2-FA92-7488-82C7647EA3DD}"/>
              </a:ext>
            </a:extLst>
          </p:cNvPr>
          <p:cNvSpPr txBox="1"/>
          <p:nvPr/>
        </p:nvSpPr>
        <p:spPr>
          <a:xfrm>
            <a:off x="4636079" y="2913578"/>
            <a:ext cx="2347057" cy="400294"/>
          </a:xfrm>
          <a:prstGeom prst="rect">
            <a:avLst/>
          </a:prstGeom>
          <a:noFill/>
        </p:spPr>
        <p:txBody>
          <a:bodyPr wrap="none" rtlCol="0">
            <a:spAutoFit/>
          </a:bodyPr>
          <a:lstStyle/>
          <a:p>
            <a:r>
              <a:rPr kumimoji="1" lang="ja-JP" altLang="en-US" sz="950" dirty="0">
                <a:solidFill>
                  <a:prstClr val="black"/>
                </a:solidFill>
                <a:latin typeface="BIZ UDゴシック" panose="020B0400000000000000" pitchFamily="49" charset="-128"/>
                <a:ea typeface="BIZ UDゴシック" panose="020B0400000000000000" pitchFamily="49" charset="-128"/>
              </a:rPr>
              <a:t>～あなたの写真で</a:t>
            </a:r>
            <a:br>
              <a:rPr kumimoji="1" lang="en-US" altLang="ja-JP" sz="950" dirty="0">
                <a:solidFill>
                  <a:prstClr val="black"/>
                </a:solidFill>
                <a:latin typeface="BIZ UDゴシック" panose="020B0400000000000000" pitchFamily="49" charset="-128"/>
                <a:ea typeface="BIZ UDゴシック" panose="020B0400000000000000" pitchFamily="49" charset="-128"/>
              </a:rPr>
            </a:br>
            <a:r>
              <a:rPr kumimoji="1" lang="ja-JP" altLang="en-US" sz="950" dirty="0">
                <a:solidFill>
                  <a:prstClr val="black"/>
                </a:solidFill>
                <a:latin typeface="BIZ UDゴシック" panose="020B0400000000000000" pitchFamily="49" charset="-128"/>
                <a:ea typeface="BIZ UDゴシック" panose="020B0400000000000000" pitchFamily="49" charset="-128"/>
              </a:rPr>
              <a:t>　　　　“看護の今”を伝えよう！～</a:t>
            </a:r>
          </a:p>
        </p:txBody>
      </p:sp>
    </p:spTree>
    <p:extLst>
      <p:ext uri="{BB962C8B-B14F-4D97-AF65-F5344CB8AC3E}">
        <p14:creationId xmlns:p14="http://schemas.microsoft.com/office/powerpoint/2010/main" val="75723831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TotalTime>
  <Words>4407</Words>
  <Application>Microsoft Office PowerPoint</Application>
  <PresentationFormat>ユーザー設定</PresentationFormat>
  <Paragraphs>376</Paragraphs>
  <Slides>8</Slides>
  <Notes>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8</vt:i4>
      </vt:variant>
    </vt:vector>
  </HeadingPairs>
  <TitlesOfParts>
    <vt:vector size="25" baseType="lpstr">
      <vt:lpstr>AR丸ゴシック体M</vt:lpstr>
      <vt:lpstr>BIZ UDPゴシック</vt:lpstr>
      <vt:lpstr>BIZ UDGothic</vt:lpstr>
      <vt:lpstr>BIZ UDGothic</vt:lpstr>
      <vt:lpstr>EPSON 太角ゴシック体Ｂ</vt:lpstr>
      <vt:lpstr>HGP明朝E</vt:lpstr>
      <vt:lpstr>HG丸ｺﾞｼｯｸM-PRO</vt:lpstr>
      <vt:lpstr>M PLUS Rounded 1c</vt:lpstr>
      <vt:lpstr>tsukushigothic</vt:lpstr>
      <vt:lpstr>UD デジタル 教科書体 NK-B</vt:lpstr>
      <vt:lpstr>メイリオ</vt:lpstr>
      <vt:lpstr>Aptos</vt:lpstr>
      <vt:lpstr>Aptos Display</vt:lpstr>
      <vt:lpstr>Arial</vt:lpstr>
      <vt:lpstr>Calibri</vt:lpstr>
      <vt:lpstr>MV Boli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user03</dc:creator>
  <cp:lastModifiedBy>user03</cp:lastModifiedBy>
  <cp:revision>1</cp:revision>
  <dcterms:created xsi:type="dcterms:W3CDTF">2026-01-21T05:21:14Z</dcterms:created>
  <dcterms:modified xsi:type="dcterms:W3CDTF">2026-01-21T05:40:17Z</dcterms:modified>
</cp:coreProperties>
</file>